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13"/>
  </p:notesMasterIdLst>
  <p:handoutMasterIdLst>
    <p:handoutMasterId r:id="rId14"/>
  </p:handoutMasterIdLst>
  <p:sldIdLst>
    <p:sldId id="268" r:id="rId5"/>
    <p:sldId id="257" r:id="rId6"/>
    <p:sldId id="289" r:id="rId7"/>
    <p:sldId id="279" r:id="rId8"/>
    <p:sldId id="290" r:id="rId9"/>
    <p:sldId id="295" r:id="rId10"/>
    <p:sldId id="294" r:id="rId11"/>
    <p:sldId id="291" r:id="rId12"/>
  </p:sldIdLst>
  <p:sldSz cx="12192000" cy="6858000"/>
  <p:notesSz cx="7010400" cy="9296400"/>
  <p:defaultTextStyle>
    <a:defPPr>
      <a:defRPr lang="ru-RU"/>
    </a:defPPr>
    <a:lvl1pPr algn="l" rtl="0" eaLnBrk="0" fontAlgn="base" hangingPunct="0">
      <a:spcBef>
        <a:spcPct val="0"/>
      </a:spcBef>
      <a:spcAft>
        <a:spcPct val="0"/>
      </a:spcAft>
      <a:defRPr kern="1200">
        <a:solidFill>
          <a:schemeClr val="tx1"/>
        </a:solidFill>
        <a:latin typeface="King" pitchFamily="2" charset="0"/>
        <a:ea typeface="+mn-ea"/>
        <a:cs typeface="+mn-cs"/>
      </a:defRPr>
    </a:lvl1pPr>
    <a:lvl2pPr marL="457200" algn="l" rtl="0" eaLnBrk="0" fontAlgn="base" hangingPunct="0">
      <a:spcBef>
        <a:spcPct val="0"/>
      </a:spcBef>
      <a:spcAft>
        <a:spcPct val="0"/>
      </a:spcAft>
      <a:defRPr kern="1200">
        <a:solidFill>
          <a:schemeClr val="tx1"/>
        </a:solidFill>
        <a:latin typeface="King" pitchFamily="2" charset="0"/>
        <a:ea typeface="+mn-ea"/>
        <a:cs typeface="+mn-cs"/>
      </a:defRPr>
    </a:lvl2pPr>
    <a:lvl3pPr marL="914400" algn="l" rtl="0" eaLnBrk="0" fontAlgn="base" hangingPunct="0">
      <a:spcBef>
        <a:spcPct val="0"/>
      </a:spcBef>
      <a:spcAft>
        <a:spcPct val="0"/>
      </a:spcAft>
      <a:defRPr kern="1200">
        <a:solidFill>
          <a:schemeClr val="tx1"/>
        </a:solidFill>
        <a:latin typeface="King" pitchFamily="2" charset="0"/>
        <a:ea typeface="+mn-ea"/>
        <a:cs typeface="+mn-cs"/>
      </a:defRPr>
    </a:lvl3pPr>
    <a:lvl4pPr marL="1371600" algn="l" rtl="0" eaLnBrk="0" fontAlgn="base" hangingPunct="0">
      <a:spcBef>
        <a:spcPct val="0"/>
      </a:spcBef>
      <a:spcAft>
        <a:spcPct val="0"/>
      </a:spcAft>
      <a:defRPr kern="1200">
        <a:solidFill>
          <a:schemeClr val="tx1"/>
        </a:solidFill>
        <a:latin typeface="King" pitchFamily="2" charset="0"/>
        <a:ea typeface="+mn-ea"/>
        <a:cs typeface="+mn-cs"/>
      </a:defRPr>
    </a:lvl4pPr>
    <a:lvl5pPr marL="1828800" algn="l" rtl="0" eaLnBrk="0" fontAlgn="base" hangingPunct="0">
      <a:spcBef>
        <a:spcPct val="0"/>
      </a:spcBef>
      <a:spcAft>
        <a:spcPct val="0"/>
      </a:spcAft>
      <a:defRPr kern="1200">
        <a:solidFill>
          <a:schemeClr val="tx1"/>
        </a:solidFill>
        <a:latin typeface="King" pitchFamily="2" charset="0"/>
        <a:ea typeface="+mn-ea"/>
        <a:cs typeface="+mn-cs"/>
      </a:defRPr>
    </a:lvl5pPr>
    <a:lvl6pPr marL="2286000" algn="l" defTabSz="914400" rtl="0" eaLnBrk="1" latinLnBrk="0" hangingPunct="1">
      <a:defRPr kern="1200">
        <a:solidFill>
          <a:schemeClr val="tx1"/>
        </a:solidFill>
        <a:latin typeface="King" pitchFamily="2" charset="0"/>
        <a:ea typeface="+mn-ea"/>
        <a:cs typeface="+mn-cs"/>
      </a:defRPr>
    </a:lvl6pPr>
    <a:lvl7pPr marL="2743200" algn="l" defTabSz="914400" rtl="0" eaLnBrk="1" latinLnBrk="0" hangingPunct="1">
      <a:defRPr kern="1200">
        <a:solidFill>
          <a:schemeClr val="tx1"/>
        </a:solidFill>
        <a:latin typeface="King" pitchFamily="2" charset="0"/>
        <a:ea typeface="+mn-ea"/>
        <a:cs typeface="+mn-cs"/>
      </a:defRPr>
    </a:lvl7pPr>
    <a:lvl8pPr marL="3200400" algn="l" defTabSz="914400" rtl="0" eaLnBrk="1" latinLnBrk="0" hangingPunct="1">
      <a:defRPr kern="1200">
        <a:solidFill>
          <a:schemeClr val="tx1"/>
        </a:solidFill>
        <a:latin typeface="King" pitchFamily="2" charset="0"/>
        <a:ea typeface="+mn-ea"/>
        <a:cs typeface="+mn-cs"/>
      </a:defRPr>
    </a:lvl8pPr>
    <a:lvl9pPr marL="3657600" algn="l" defTabSz="914400" rtl="0" eaLnBrk="1" latinLnBrk="0" hangingPunct="1">
      <a:defRPr kern="1200">
        <a:solidFill>
          <a:schemeClr val="tx1"/>
        </a:solidFill>
        <a:latin typeface="King" pitchFamily="2"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AC09"/>
    <a:srgbClr val="2F4057"/>
    <a:srgbClr val="D4BC0A"/>
    <a:srgbClr val="732121"/>
    <a:srgbClr val="643D30"/>
    <a:srgbClr val="CA4E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6" autoAdjust="0"/>
    <p:restoredTop sz="23721" autoAdjust="0"/>
  </p:normalViewPr>
  <p:slideViewPr>
    <p:cSldViewPr snapToGrid="0">
      <p:cViewPr varScale="1">
        <p:scale>
          <a:sx n="27" d="100"/>
          <a:sy n="27" d="100"/>
        </p:scale>
        <p:origin x="3798" y="48"/>
      </p:cViewPr>
      <p:guideLst/>
    </p:cSldViewPr>
  </p:slideViewPr>
  <p:outlineViewPr>
    <p:cViewPr>
      <p:scale>
        <a:sx n="33" d="100"/>
        <a:sy n="33" d="100"/>
      </p:scale>
      <p:origin x="0" y="0"/>
    </p:cViewPr>
  </p:outlineViewPr>
  <p:notesTextViewPr>
    <p:cViewPr>
      <p:scale>
        <a:sx n="1" d="1"/>
        <a:sy n="1" d="1"/>
      </p:scale>
      <p:origin x="0" y="-5844"/>
    </p:cViewPr>
  </p:notesTextViewPr>
  <p:notesViewPr>
    <p:cSldViewPr snapToGrid="0">
      <p:cViewPr varScale="1">
        <p:scale>
          <a:sx n="124" d="100"/>
          <a:sy n="124" d="100"/>
        </p:scale>
        <p:origin x="4900" y="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pPr>
              <a:defRPr/>
            </a:pPr>
            <a:fld id="{159D45D6-6255-483C-8973-43A76ED09837}" type="datetimeFigureOut">
              <a:rPr lang="en-US"/>
              <a:pPr>
                <a:defRPr/>
              </a:pPr>
              <a:t>7/28/2020</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08C9E43F-0D0C-4EFD-8D76-F0341148F425}"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a:latin typeface="+mn-lt"/>
              </a:defRPr>
            </a:lvl1pPr>
          </a:lstStyle>
          <a:p>
            <a:pPr>
              <a:defRPr/>
            </a:pPr>
            <a:fld id="{02959F3C-DB84-4870-958E-FE6AC676F03D}" type="datetimeFigureOut">
              <a:rPr lang="ru-RU"/>
              <a:pPr>
                <a:defRPr/>
              </a:pPr>
              <a:t>28.07.2020</a:t>
            </a:fld>
            <a:endParaRPr lang="ru-RU" dirty="0"/>
          </a:p>
        </p:txBody>
      </p:sp>
      <p:sp>
        <p:nvSpPr>
          <p:cNvPr id="4" name="Образ слайда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ru-RU" noProof="0" dirty="0"/>
          </a:p>
        </p:txBody>
      </p:sp>
      <p:sp>
        <p:nvSpPr>
          <p:cNvPr id="5" name="Заметки 4"/>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970338" y="8829675"/>
            <a:ext cx="3038475" cy="466725"/>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0D30EEF1-A394-43EF-9383-E87CF58DA8D2}" type="slidenum">
              <a:rPr lang="ru-RU" altLang="en-US"/>
              <a:pPr>
                <a:defRPr/>
              </a:pPr>
              <a:t>‹#›</a:t>
            </a:fld>
            <a:endParaRPr lang="ru-RU"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sz="4100" b="1" dirty="0"/>
              <a:t>Template Read-Me</a:t>
            </a:r>
          </a:p>
          <a:p>
            <a:pPr marL="174708" indent="-174708">
              <a:buFont typeface="Arial" panose="020B0604020202020204" pitchFamily="34" charset="0"/>
              <a:buChar char="•"/>
              <a:defRPr/>
            </a:pPr>
            <a:r>
              <a:rPr lang="en-US" dirty="0" smtClean="0"/>
              <a:t>Do not insert animations or slide transitions into your presentation.</a:t>
            </a:r>
          </a:p>
          <a:p>
            <a:pPr marL="174708" indent="-174708">
              <a:buFont typeface="Arial" panose="020B0604020202020204" pitchFamily="34" charset="0"/>
              <a:buChar char="•"/>
              <a:defRPr/>
            </a:pPr>
            <a:r>
              <a:rPr lang="en-US" dirty="0" smtClean="0"/>
              <a:t>Use only sans serif fonts (i.e.: Arial, Tahoma, Helvetica).</a:t>
            </a:r>
          </a:p>
          <a:p>
            <a:pPr marL="174708" indent="-174708">
              <a:buFont typeface="Arial" panose="020B0604020202020204" pitchFamily="34" charset="0"/>
              <a:buChar char="•"/>
              <a:defRPr/>
            </a:pPr>
            <a:r>
              <a:rPr lang="en-US" dirty="0" smtClean="0"/>
              <a:t>Fonts must be between 24 points and 32 points in size. The minimum point size allowed is 18. </a:t>
            </a:r>
          </a:p>
          <a:p>
            <a:pPr marL="174708" indent="-174708">
              <a:buFont typeface="Arial" panose="020B0604020202020204" pitchFamily="34" charset="0"/>
              <a:buChar char="•"/>
              <a:defRPr/>
            </a:pPr>
            <a:r>
              <a:rPr lang="en-US" dirty="0" smtClean="0"/>
              <a:t>Avoid having too much text. </a:t>
            </a:r>
          </a:p>
          <a:p>
            <a:pPr marL="174708" indent="-174708">
              <a:buFont typeface="Arial" panose="020B0604020202020204" pitchFamily="34" charset="0"/>
              <a:buChar char="•"/>
              <a:defRPr/>
            </a:pPr>
            <a:r>
              <a:rPr lang="en-US" dirty="0" smtClean="0"/>
              <a:t>If the text flows outside the safe title area, split the information into two or more slides.</a:t>
            </a:r>
          </a:p>
          <a:p>
            <a:pPr marL="174708" indent="-174708">
              <a:buFont typeface="Arial" panose="020B0604020202020204" pitchFamily="34" charset="0"/>
              <a:buChar char="•"/>
              <a:defRPr/>
            </a:pPr>
            <a:r>
              <a:rPr lang="en-US" dirty="0" smtClean="0"/>
              <a:t>Pictures with white backgrounds should be toned down by right clicking the mouse on the picture, then selecting Format Picture, lower the brightness by 10%.</a:t>
            </a:r>
          </a:p>
          <a:p>
            <a:pPr marL="174708" indent="-174708">
              <a:buFont typeface="Arial" panose="020B0604020202020204" pitchFamily="34" charset="0"/>
              <a:buChar char="•"/>
              <a:defRPr/>
            </a:pPr>
            <a:r>
              <a:rPr lang="en-US" dirty="0" smtClean="0"/>
              <a:t>Ensure graphics (pictures, charts) are high resolution so they can be easily viewed on screen.</a:t>
            </a:r>
          </a:p>
          <a:p>
            <a:pPr>
              <a:defRPr/>
            </a:pPr>
            <a:endParaRPr lang="en-US" dirty="0" smtClean="0"/>
          </a:p>
          <a:p>
            <a:pPr marL="174708" indent="-174708">
              <a:spcBef>
                <a:spcPct val="20000"/>
              </a:spcBef>
              <a:buFont typeface="Arial" panose="020B0604020202020204" pitchFamily="34" charset="0"/>
              <a:buChar char="•"/>
              <a:defRPr/>
            </a:pPr>
            <a:r>
              <a:rPr lang="en-US" kern="0" dirty="0" smtClean="0"/>
              <a:t>The </a:t>
            </a:r>
            <a:r>
              <a:rPr lang="en-US" b="1" kern="0" dirty="0" smtClean="0"/>
              <a:t>Safe Area</a:t>
            </a:r>
            <a:r>
              <a:rPr lang="en-US" kern="0" dirty="0" smtClean="0"/>
              <a:t> grid lines that you see on the background should be removed when your presentation is completely formatted.</a:t>
            </a:r>
          </a:p>
          <a:p>
            <a:pPr marL="174708" indent="-174708">
              <a:spcBef>
                <a:spcPct val="20000"/>
              </a:spcBef>
              <a:buFont typeface="Arial" panose="020B0604020202020204" pitchFamily="34" charset="0"/>
              <a:buChar char="•"/>
              <a:defRPr/>
            </a:pPr>
            <a:r>
              <a:rPr lang="en-US" kern="0" dirty="0" smtClean="0"/>
              <a:t>To remove the grid lines: Select the </a:t>
            </a:r>
            <a:r>
              <a:rPr lang="en-US" b="1" kern="0" dirty="0" smtClean="0"/>
              <a:t>View</a:t>
            </a:r>
            <a:r>
              <a:rPr lang="en-US" kern="0" dirty="0" smtClean="0"/>
              <a:t> tab. On the left side of the upper tool bar, click on </a:t>
            </a:r>
            <a:r>
              <a:rPr lang="en-US" b="1" kern="0" dirty="0" smtClean="0"/>
              <a:t>Slide Master</a:t>
            </a:r>
            <a:r>
              <a:rPr lang="en-US" kern="0" dirty="0" smtClean="0"/>
              <a:t>. Select the top most slide in the list.  </a:t>
            </a:r>
            <a:r>
              <a:rPr lang="en-US" i="1" kern="0" dirty="0" smtClean="0"/>
              <a:t>(You may need to scroll)</a:t>
            </a:r>
            <a:endParaRPr lang="en-US" kern="0" dirty="0" smtClean="0"/>
          </a:p>
          <a:p>
            <a:pPr marL="174708" indent="-174708">
              <a:spcBef>
                <a:spcPct val="20000"/>
              </a:spcBef>
              <a:buFont typeface="Arial" panose="020B0604020202020204" pitchFamily="34" charset="0"/>
              <a:buChar char="•"/>
              <a:defRPr/>
            </a:pPr>
            <a:r>
              <a:rPr lang="en-US" kern="0" dirty="0" smtClean="0"/>
              <a:t>To select the </a:t>
            </a:r>
            <a:r>
              <a:rPr lang="en-US" b="1" kern="0" dirty="0" smtClean="0"/>
              <a:t>Safe Area </a:t>
            </a:r>
            <a:r>
              <a:rPr lang="en-US" kern="0" dirty="0" smtClean="0"/>
              <a:t>we suggest clicking on the upper left corner of the object.  Once it highlights, press delete.  Save your presentation.</a:t>
            </a:r>
          </a:p>
          <a:p>
            <a:pPr marL="174708" indent="-174708">
              <a:spcBef>
                <a:spcPct val="20000"/>
              </a:spcBef>
              <a:buFont typeface="Arial" panose="020B0604020202020204" pitchFamily="34" charset="0"/>
              <a:buChar char="•"/>
              <a:defRPr/>
            </a:pPr>
            <a:r>
              <a:rPr lang="en-US" dirty="0" smtClean="0"/>
              <a:t>Alternatively you may hide the </a:t>
            </a:r>
            <a:r>
              <a:rPr lang="en-US" b="1" dirty="0" smtClean="0"/>
              <a:t>Safe Area</a:t>
            </a:r>
            <a:r>
              <a:rPr lang="en-US" dirty="0" smtClean="0"/>
              <a:t> by clicking </a:t>
            </a:r>
            <a:r>
              <a:rPr lang="en-US" b="1" dirty="0" smtClean="0"/>
              <a:t>Hide Background Graphics </a:t>
            </a:r>
            <a:r>
              <a:rPr lang="en-US" dirty="0" smtClean="0"/>
              <a:t>in the </a:t>
            </a:r>
            <a:r>
              <a:rPr lang="en-US" b="1" dirty="0" smtClean="0"/>
              <a:t>Design</a:t>
            </a:r>
            <a:r>
              <a:rPr lang="en-US" dirty="0" smtClean="0"/>
              <a:t> tab for each slide in your presentation.  </a:t>
            </a:r>
            <a:r>
              <a:rPr lang="en-US" i="1" dirty="0" smtClean="0"/>
              <a:t>(However, make sure this action does not also affect other graphics you have added to your presentation.)</a:t>
            </a:r>
          </a:p>
          <a:p>
            <a:pPr marL="174708" indent="-174708">
              <a:spcBef>
                <a:spcPct val="20000"/>
              </a:spcBef>
              <a:buFont typeface="Arial" panose="020B0604020202020204" pitchFamily="34" charset="0"/>
              <a:buChar char="•"/>
              <a:defRPr/>
            </a:pPr>
            <a:endParaRPr lang="en-US" i="1" dirty="0" smtClean="0"/>
          </a:p>
          <a:p>
            <a:pPr>
              <a:spcBef>
                <a:spcPct val="20000"/>
              </a:spcBef>
              <a:buFont typeface="Arial" panose="020B0604020202020204" pitchFamily="34" charset="0"/>
              <a:buNone/>
              <a:defRPr/>
            </a:pPr>
            <a:endParaRPr lang="en-US" i="1" dirty="0" smtClean="0"/>
          </a:p>
          <a:p>
            <a:pPr marL="174708" indent="-174708">
              <a:buFont typeface="Arial" panose="020B0604020202020204" pitchFamily="34" charset="0"/>
              <a:buChar char="•"/>
              <a:defRPr/>
            </a:pPr>
            <a:endParaRPr lang="en-US" dirty="0" smtClean="0"/>
          </a:p>
          <a:p>
            <a:pPr>
              <a:defRPr/>
            </a:pPr>
            <a:endParaRPr lang="en-US" dirty="0" smtClean="0"/>
          </a:p>
          <a:p>
            <a:pPr>
              <a:defRPr/>
            </a:pPr>
            <a:endParaRPr lang="en-US" dirty="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fld id="{7822F12D-A20D-4E63-8DD0-8ACBF468733C}" type="slidenum">
              <a:rPr lang="ru-RU" altLang="en-US" smtClean="0">
                <a:latin typeface="Calibri" panose="020F0502020204030204" pitchFamily="34" charset="0"/>
              </a:rPr>
              <a:pPr/>
              <a:t>1</a:t>
            </a:fld>
            <a:endParaRPr lang="ru-RU" altLang="en-US" smtClean="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Overview Comments: </a:t>
            </a:r>
          </a:p>
          <a:p>
            <a:r>
              <a:rPr lang="en-US" sz="1200" b="0" kern="1200" dirty="0" smtClean="0">
                <a:solidFill>
                  <a:schemeClr val="tx1"/>
                </a:solidFill>
                <a:effectLst/>
                <a:latin typeface="+mn-lt"/>
                <a:ea typeface="+mn-ea"/>
                <a:cs typeface="+mn-cs"/>
              </a:rPr>
              <a:t>This slide reflects a high-level overview of</a:t>
            </a:r>
            <a:r>
              <a:rPr lang="en-US" sz="1200" b="0" kern="1200" baseline="0" dirty="0" smtClean="0">
                <a:solidFill>
                  <a:schemeClr val="tx1"/>
                </a:solidFill>
                <a:effectLst/>
                <a:latin typeface="+mn-lt"/>
                <a:ea typeface="+mn-ea"/>
                <a:cs typeface="+mn-cs"/>
              </a:rPr>
              <a:t> the 5 sections outlined in resolution 40622, adopted by Council on June 30</a:t>
            </a:r>
            <a:r>
              <a:rPr lang="en-US" sz="1200" b="0" kern="1200" baseline="30000" dirty="0" smtClean="0">
                <a:solidFill>
                  <a:schemeClr val="tx1"/>
                </a:solidFill>
                <a:effectLst/>
                <a:latin typeface="+mn-lt"/>
                <a:ea typeface="+mn-ea"/>
                <a:cs typeface="+mn-cs"/>
              </a:rPr>
              <a:t>th</a:t>
            </a:r>
            <a:r>
              <a:rPr lang="en-US" sz="1200" b="0" kern="1200" baseline="0" dirty="0" smtClean="0">
                <a:solidFill>
                  <a:schemeClr val="tx1"/>
                </a:solidFill>
                <a:effectLst/>
                <a:latin typeface="+mn-lt"/>
                <a:ea typeface="+mn-ea"/>
                <a:cs typeface="+mn-cs"/>
              </a:rPr>
              <a:t>, affirming the City Council’s dedication and commitment to comprehensive and sustained transformation of all of the institutions, systems, policies, practices, and contracts impacted by systemic racism with initial priority being given to policing in the City of Tacoma. </a:t>
            </a:r>
          </a:p>
          <a:p>
            <a:endParaRPr lang="en-US" sz="1200" b="0" kern="1200" baseline="0" dirty="0" smtClean="0">
              <a:solidFill>
                <a:schemeClr val="tx1"/>
              </a:solidFill>
              <a:effectLst/>
              <a:latin typeface="+mn-lt"/>
              <a:ea typeface="+mn-ea"/>
              <a:cs typeface="+mn-cs"/>
            </a:endParaRPr>
          </a:p>
          <a:p>
            <a:r>
              <a:rPr lang="en-US" sz="1200" b="0" kern="1200" baseline="0" dirty="0" smtClean="0">
                <a:solidFill>
                  <a:schemeClr val="tx1"/>
                </a:solidFill>
                <a:effectLst/>
                <a:latin typeface="+mn-lt"/>
                <a:ea typeface="+mn-ea"/>
                <a:cs typeface="+mn-cs"/>
              </a:rPr>
              <a:t>At this time, the status indicator refers to our progress in establishing a plan to address each section. Green indicates that a plan is in place and we’ve begun taking action. Yellow indicates that the plan is under development. A red indicator would mean that we need to begin planning. </a:t>
            </a:r>
          </a:p>
          <a:p>
            <a:endParaRPr lang="en-US" sz="1200" b="0" kern="1200" baseline="0" dirty="0" smtClean="0">
              <a:solidFill>
                <a:schemeClr val="tx1"/>
              </a:solidFill>
              <a:effectLst/>
              <a:latin typeface="+mn-lt"/>
              <a:ea typeface="+mn-ea"/>
              <a:cs typeface="+mn-cs"/>
            </a:endParaRPr>
          </a:p>
          <a:p>
            <a:r>
              <a:rPr lang="en-US" sz="1200" b="0" kern="1200" baseline="0" dirty="0" smtClean="0">
                <a:solidFill>
                  <a:schemeClr val="tx1"/>
                </a:solidFill>
                <a:effectLst/>
                <a:latin typeface="+mn-lt"/>
                <a:ea typeface="+mn-ea"/>
                <a:cs typeface="+mn-cs"/>
              </a:rPr>
              <a:t>The next 2 columns represent a list of recent accomplishments and upcoming actions, which will be updated for each study session. </a:t>
            </a:r>
          </a:p>
          <a:p>
            <a:endParaRPr lang="en-US" sz="1200" b="0" kern="1200" baseline="0" dirty="0" smtClean="0">
              <a:solidFill>
                <a:schemeClr val="tx1"/>
              </a:solidFill>
              <a:effectLst/>
              <a:latin typeface="+mn-lt"/>
              <a:ea typeface="+mn-ea"/>
              <a:cs typeface="+mn-cs"/>
            </a:endParaRPr>
          </a:p>
          <a:p>
            <a:r>
              <a:rPr lang="en-US" sz="1200" b="0" kern="1200" baseline="0" dirty="0" smtClean="0">
                <a:solidFill>
                  <a:schemeClr val="tx1"/>
                </a:solidFill>
                <a:effectLst/>
                <a:latin typeface="+mn-lt"/>
                <a:ea typeface="+mn-ea"/>
                <a:cs typeface="+mn-cs"/>
              </a:rPr>
              <a:t>The final 2 columns are still under development, but they will outline any issues or barriers and links to more detailed information about specific topics. </a:t>
            </a:r>
          </a:p>
          <a:p>
            <a:endParaRPr lang="en-US" sz="1200" b="0" kern="1200" dirty="0" smtClean="0">
              <a:solidFill>
                <a:schemeClr val="tx1"/>
              </a:solidFill>
              <a:effectLst/>
              <a:latin typeface="+mn-lt"/>
              <a:ea typeface="+mn-ea"/>
              <a:cs typeface="+mn-cs"/>
            </a:endParaRPr>
          </a:p>
          <a:p>
            <a:endParaRPr lang="en-US" sz="1200" b="0"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SECTION 1: </a:t>
            </a:r>
          </a:p>
          <a:p>
            <a:r>
              <a:rPr lang="en-US" sz="1200" b="1" kern="1200" dirty="0" smtClean="0">
                <a:solidFill>
                  <a:schemeClr val="tx1"/>
                </a:solidFill>
                <a:effectLst/>
                <a:latin typeface="+mn-lt"/>
                <a:ea typeface="+mn-ea"/>
                <a:cs typeface="+mn-cs"/>
              </a:rPr>
              <a:t>Budget Process (Katie</a:t>
            </a:r>
            <a:r>
              <a:rPr lang="en-US" sz="1200" b="1" kern="1200" baseline="0" dirty="0" smtClean="0">
                <a:solidFill>
                  <a:schemeClr val="tx1"/>
                </a:solidFill>
                <a:effectLst/>
                <a:latin typeface="+mn-lt"/>
                <a:ea typeface="+mn-ea"/>
                <a:cs typeface="+mn-cs"/>
              </a:rPr>
              <a:t> Johnston/Reid Bennion)</a:t>
            </a:r>
            <a:endParaRPr lang="en-US"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Program/Priority Analysis Holistically:</a:t>
            </a:r>
          </a:p>
          <a:p>
            <a:pPr lvl="0"/>
            <a:r>
              <a:rPr lang="en-US" sz="1200" kern="1200" dirty="0" smtClean="0">
                <a:solidFill>
                  <a:schemeClr val="tx1"/>
                </a:solidFill>
                <a:effectLst/>
                <a:latin typeface="+mn-lt"/>
                <a:ea typeface="+mn-ea"/>
                <a:cs typeface="+mn-cs"/>
              </a:rPr>
              <a:t>Staff in all city departments analyzed over 700 programs for their impacts on the City’s Racial Equity/Anti-Racism goals as well as other equity impacts (focused on other protected classes) </a:t>
            </a:r>
          </a:p>
          <a:p>
            <a:pPr lvl="0"/>
            <a:r>
              <a:rPr lang="en-US" sz="1200" kern="1200" dirty="0" smtClean="0">
                <a:solidFill>
                  <a:schemeClr val="tx1"/>
                </a:solidFill>
                <a:effectLst/>
                <a:latin typeface="+mn-lt"/>
                <a:ea typeface="+mn-ea"/>
                <a:cs typeface="+mn-cs"/>
              </a:rPr>
              <a:t>Programs Impacts were also reviewed by a OEHR team to identify programs with high impact on racial equity and anti-racism. This data is being used to inform the decision making process.</a:t>
            </a:r>
          </a:p>
          <a:p>
            <a:pPr lvl="0"/>
            <a:r>
              <a:rPr lang="en-US" sz="1200" kern="1200" dirty="0" smtClean="0">
                <a:solidFill>
                  <a:schemeClr val="tx1"/>
                </a:solidFill>
                <a:effectLst/>
                <a:latin typeface="+mn-lt"/>
                <a:ea typeface="+mn-ea"/>
                <a:cs typeface="+mn-cs"/>
              </a:rPr>
              <a:t>Ultimately, this information will assist the City Manager and OEHR in identifying programs for transformation efforts and programs to leverage to advance anti-racism.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Proposal Analysis/Decisions:</a:t>
            </a:r>
          </a:p>
          <a:p>
            <a:pPr lvl="0"/>
            <a:r>
              <a:rPr lang="en-US" sz="1200" kern="1200" dirty="0" smtClean="0">
                <a:solidFill>
                  <a:schemeClr val="tx1"/>
                </a:solidFill>
                <a:effectLst/>
                <a:latin typeface="+mn-lt"/>
                <a:ea typeface="+mn-ea"/>
                <a:cs typeface="+mn-cs"/>
              </a:rPr>
              <a:t>Along with the program/priority analysis, staff submitted their Racial Equity Action Plans to the City Manager with their budget proposals. The City Manager reviewed these with each department and discussed how to sustain and support these efforts over the next biennium. </a:t>
            </a:r>
          </a:p>
          <a:p>
            <a:pPr lvl="0"/>
            <a:r>
              <a:rPr lang="en-US" sz="1200" kern="1200" dirty="0" smtClean="0">
                <a:solidFill>
                  <a:schemeClr val="tx1"/>
                </a:solidFill>
                <a:effectLst/>
                <a:latin typeface="+mn-lt"/>
                <a:ea typeface="+mn-ea"/>
                <a:cs typeface="+mn-cs"/>
              </a:rPr>
              <a:t>All proposal (over 400) included a statement on the impacts to the City and Department’s Racial Equity Action Planning </a:t>
            </a:r>
          </a:p>
          <a:p>
            <a:pPr lvl="0"/>
            <a:r>
              <a:rPr lang="en-US" sz="1200" kern="1200" dirty="0" smtClean="0">
                <a:solidFill>
                  <a:schemeClr val="tx1"/>
                </a:solidFill>
                <a:effectLst/>
                <a:latin typeface="+mn-lt"/>
                <a:ea typeface="+mn-ea"/>
                <a:cs typeface="+mn-cs"/>
              </a:rPr>
              <a:t>Labor decisions have included a review of equity impacts to consider mitigation strategies and alternative approaches (includes 2020 decisions).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Outreach Processes: </a:t>
            </a:r>
          </a:p>
          <a:p>
            <a:pPr lvl="0"/>
            <a:r>
              <a:rPr lang="en-US" sz="1200" kern="1200" dirty="0" smtClean="0">
                <a:solidFill>
                  <a:schemeClr val="tx1"/>
                </a:solidFill>
                <a:effectLst/>
                <a:latin typeface="+mn-lt"/>
                <a:ea typeface="+mn-ea"/>
                <a:cs typeface="+mn-cs"/>
              </a:rPr>
              <a:t>Currently staff has a specific community survey out on Anti-Racism and Equity specifically, over 400 community members have completed this survey. Additionally, as part of the Balancing Act outreach meeting with 100 attendees we specifically included an explanation and focus on equity and anti-racism. A significant portion of the Question and Answer discussion focused on anti-racism and equity. We will report out to the City Council on these responses next month. </a:t>
            </a:r>
          </a:p>
          <a:p>
            <a:endParaRPr lang="en-US" dirty="0" smtClean="0"/>
          </a:p>
          <a:p>
            <a:r>
              <a:rPr lang="en-US" sz="1200" b="1" u="sng" kern="1200" dirty="0" smtClean="0">
                <a:solidFill>
                  <a:schemeClr val="tx1"/>
                </a:solidFill>
                <a:effectLst/>
                <a:latin typeface="+mn-lt"/>
                <a:ea typeface="+mn-ea"/>
                <a:cs typeface="+mn-cs"/>
              </a:rPr>
              <a:t>SECTION 2: </a:t>
            </a:r>
          </a:p>
          <a:p>
            <a:r>
              <a:rPr lang="en-US" sz="1200" b="1" kern="1200" dirty="0" smtClean="0">
                <a:solidFill>
                  <a:schemeClr val="tx1"/>
                </a:solidFill>
                <a:effectLst/>
                <a:latin typeface="+mn-lt"/>
                <a:ea typeface="+mn-ea"/>
                <a:cs typeface="+mn-cs"/>
              </a:rPr>
              <a:t>Racial Equity Action Plans (Nick Bayard)</a:t>
            </a:r>
          </a:p>
          <a:p>
            <a:r>
              <a:rPr lang="en-US" sz="1200" kern="1200" dirty="0" smtClean="0">
                <a:solidFill>
                  <a:schemeClr val="tx1"/>
                </a:solidFill>
                <a:effectLst/>
                <a:latin typeface="+mn-lt"/>
                <a:ea typeface="+mn-ea"/>
                <a:cs typeface="+mn-cs"/>
              </a:rPr>
              <a:t>A six-person REAP review team representing various departments is working now to provide feedback on each plan, and will also be identifying common challenges, areas where support might be needed, scalable or replicable innovations, and ways to institutionalize accountability and continuous improvement citywide in the coming biennium.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Based on our analysis of how much time will be needed to support optimal planning, we will not be including specific departmental plans into the Budget Books for Council, and the </a:t>
            </a:r>
            <a:r>
              <a:rPr lang="en-US" sz="1200" b="0" kern="1200" dirty="0" smtClean="0">
                <a:solidFill>
                  <a:schemeClr val="tx1"/>
                </a:solidFill>
                <a:effectLst/>
                <a:latin typeface="+mn-lt"/>
                <a:ea typeface="+mn-ea"/>
                <a:cs typeface="+mn-cs"/>
              </a:rPr>
              <a:t>deadline for final REAP submissions is September 30th. </a:t>
            </a:r>
          </a:p>
          <a:p>
            <a:r>
              <a:rPr lang="en-US" sz="1200" b="0" kern="1200" dirty="0" smtClean="0">
                <a:solidFill>
                  <a:schemeClr val="tx1"/>
                </a:solidFill>
                <a:effectLst/>
                <a:latin typeface="+mn-lt"/>
                <a:ea typeface="+mn-ea"/>
                <a:cs typeface="+mn-cs"/>
              </a:rPr>
              <a:t>We will be holding a review and next steps session during the week of August 10th.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OEHR will compile as much concrete information about Racial Equity Action Plans into a format that is appropriate for the Budget Books by the first week in August. </a:t>
            </a:r>
          </a:p>
          <a:p>
            <a:endParaRPr lang="en-US" sz="1200"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SECTION 3: </a:t>
            </a:r>
          </a:p>
          <a:p>
            <a:r>
              <a:rPr lang="en-US" sz="1200" b="1" kern="1200" dirty="0" smtClean="0">
                <a:solidFill>
                  <a:schemeClr val="tx1"/>
                </a:solidFill>
                <a:effectLst/>
                <a:latin typeface="+mn-lt"/>
                <a:ea typeface="+mn-ea"/>
                <a:cs typeface="+mn-cs"/>
              </a:rPr>
              <a:t>Contract</a:t>
            </a:r>
            <a:r>
              <a:rPr lang="en-US" sz="1200" b="1" kern="1200" baseline="0" dirty="0" smtClean="0">
                <a:solidFill>
                  <a:schemeClr val="tx1"/>
                </a:solidFill>
                <a:effectLst/>
                <a:latin typeface="+mn-lt"/>
                <a:ea typeface="+mn-ea"/>
                <a:cs typeface="+mn-cs"/>
              </a:rPr>
              <a:t> with 21</a:t>
            </a:r>
            <a:r>
              <a:rPr lang="en-US" sz="1200" b="1" kern="1200" baseline="30000" dirty="0" smtClean="0">
                <a:solidFill>
                  <a:schemeClr val="tx1"/>
                </a:solidFill>
                <a:effectLst/>
                <a:latin typeface="+mn-lt"/>
                <a:ea typeface="+mn-ea"/>
                <a:cs typeface="+mn-cs"/>
              </a:rPr>
              <a:t>st</a:t>
            </a:r>
            <a:r>
              <a:rPr lang="en-US" sz="1200" b="1" kern="1200" baseline="0" dirty="0" smtClean="0">
                <a:solidFill>
                  <a:schemeClr val="tx1"/>
                </a:solidFill>
                <a:effectLst/>
                <a:latin typeface="+mn-lt"/>
                <a:ea typeface="+mn-ea"/>
                <a:cs typeface="+mn-cs"/>
              </a:rPr>
              <a:t> Century Policing (Who?)</a:t>
            </a:r>
          </a:p>
          <a:p>
            <a:r>
              <a:rPr lang="en-US" sz="1200" b="0" kern="1200" baseline="0" dirty="0" smtClean="0">
                <a:solidFill>
                  <a:schemeClr val="tx1"/>
                </a:solidFill>
                <a:effectLst/>
                <a:latin typeface="+mn-lt"/>
                <a:ea typeface="+mn-ea"/>
                <a:cs typeface="+mn-cs"/>
              </a:rPr>
              <a:t>Update</a:t>
            </a:r>
            <a:endParaRPr lang="en-US" sz="1200" b="0"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SECTION 4: </a:t>
            </a:r>
          </a:p>
          <a:p>
            <a:r>
              <a:rPr lang="en-US" sz="1200" b="1" kern="1200" dirty="0" smtClean="0">
                <a:solidFill>
                  <a:schemeClr val="tx1"/>
                </a:solidFill>
                <a:effectLst/>
                <a:latin typeface="+mn-lt"/>
                <a:ea typeface="+mn-ea"/>
                <a:cs typeface="+mn-cs"/>
              </a:rPr>
              <a:t>Chief</a:t>
            </a:r>
            <a:r>
              <a:rPr lang="en-US" sz="1200" b="1" kern="1200" baseline="0" dirty="0" smtClean="0">
                <a:solidFill>
                  <a:schemeClr val="tx1"/>
                </a:solidFill>
                <a:effectLst/>
                <a:latin typeface="+mn-lt"/>
                <a:ea typeface="+mn-ea"/>
                <a:cs typeface="+mn-cs"/>
              </a:rPr>
              <a:t> of Police Recruitment (Shelby Fritz)</a:t>
            </a:r>
          </a:p>
          <a:p>
            <a:r>
              <a:rPr lang="en-US" sz="1200" b="0" kern="1200" dirty="0" smtClean="0">
                <a:solidFill>
                  <a:schemeClr val="tx1"/>
                </a:solidFill>
                <a:effectLst/>
                <a:latin typeface="+mn-lt"/>
                <a:ea typeface="+mn-ea"/>
                <a:cs typeface="+mn-cs"/>
              </a:rPr>
              <a:t>Human Resources will be presenting a draft recruitment plan to the City Manager on August 11.</a:t>
            </a:r>
          </a:p>
          <a:p>
            <a:r>
              <a:rPr lang="en-US" sz="1200" b="0" kern="1200" dirty="0" smtClean="0">
                <a:solidFill>
                  <a:schemeClr val="tx1"/>
                </a:solidFill>
                <a:effectLst/>
                <a:latin typeface="+mn-lt"/>
                <a:ea typeface="+mn-ea"/>
                <a:cs typeface="+mn-cs"/>
              </a:rPr>
              <a:t>We are planning a timely, thorough and inclusive process led by a search committee that includes a diverse group of internal and external stakeholders and includes opportunities for input and participation from the community and significant outreach to and recruitment of a diverse pool of potential candidates. Once finalized, the plan will be presented to the City Council and regular updates on the progress of the recruitment will follow.</a:t>
            </a:r>
          </a:p>
          <a:p>
            <a:endParaRPr lang="en-US" sz="1200" b="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The search</a:t>
            </a:r>
            <a:r>
              <a:rPr lang="en-US" sz="1200" b="0" kern="1200" baseline="0" dirty="0" smtClean="0">
                <a:solidFill>
                  <a:schemeClr val="tx1"/>
                </a:solidFill>
                <a:effectLst/>
                <a:latin typeface="+mn-lt"/>
                <a:ea typeface="+mn-ea"/>
                <a:cs typeface="+mn-cs"/>
              </a:rPr>
              <a:t> committee will assist in the development of competencies for the position. Green indicates that a plan is in place and we have begun taking actions as an organization. Yellow indicates where a plan is under development, but action is pending. Red would indicate the need to begin planning. </a:t>
            </a:r>
            <a:endParaRPr lang="en-US" sz="1200" b="0" kern="1200" dirty="0" smtClean="0">
              <a:solidFill>
                <a:schemeClr val="tx1"/>
              </a:solidFill>
              <a:effectLst/>
              <a:latin typeface="+mn-lt"/>
              <a:ea typeface="+mn-ea"/>
              <a:cs typeface="+mn-cs"/>
            </a:endParaRPr>
          </a:p>
          <a:p>
            <a:endParaRPr lang="en-US" sz="1200" b="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Body Worn Cameras (Tadd</a:t>
            </a:r>
            <a:r>
              <a:rPr lang="en-US" sz="1200" b="1" kern="1200" baseline="0" dirty="0" smtClean="0">
                <a:solidFill>
                  <a:schemeClr val="tx1"/>
                </a:solidFill>
                <a:effectLst/>
                <a:latin typeface="+mn-lt"/>
                <a:ea typeface="+mn-ea"/>
                <a:cs typeface="+mn-cs"/>
              </a:rPr>
              <a:t> Wille)</a:t>
            </a:r>
          </a:p>
          <a:p>
            <a:pPr lvl="0"/>
            <a:r>
              <a:rPr lang="en-US" sz="1200" b="0" kern="1200" dirty="0" smtClean="0">
                <a:solidFill>
                  <a:schemeClr val="tx1"/>
                </a:solidFill>
                <a:effectLst/>
                <a:latin typeface="+mn-lt"/>
                <a:ea typeface="+mn-ea"/>
                <a:cs typeface="+mn-cs"/>
              </a:rPr>
              <a:t>Body Worn Camera (BWC) Vendor Selection and Contract Negotiations (Estimates:  $600K first year, $375K ongoing)</a:t>
            </a:r>
          </a:p>
          <a:p>
            <a:pPr lvl="1"/>
            <a:r>
              <a:rPr lang="en-US" sz="1200" kern="1200" dirty="0" smtClean="0">
                <a:solidFill>
                  <a:schemeClr val="tx1"/>
                </a:solidFill>
                <a:effectLst/>
                <a:latin typeface="+mn-lt"/>
                <a:ea typeface="+mn-ea"/>
                <a:cs typeface="+mn-cs"/>
              </a:rPr>
              <a:t>The CPAC vendor review committee has reviewed and agreed that City staff to begin negotiations with Motorola and Axon</a:t>
            </a:r>
          </a:p>
          <a:p>
            <a:pPr lvl="1"/>
            <a:r>
              <a:rPr lang="en-US" sz="1200" kern="1200" dirty="0" smtClean="0">
                <a:solidFill>
                  <a:schemeClr val="tx1"/>
                </a:solidFill>
                <a:effectLst/>
                <a:latin typeface="+mn-lt"/>
                <a:ea typeface="+mn-ea"/>
                <a:cs typeface="+mn-cs"/>
              </a:rPr>
              <a:t>City Staff plans to select the top vendor and finalize vendor/camera costs in the next two weeks.  We will meet the goal of having cameras purchased and delivered by Mid-December</a:t>
            </a:r>
          </a:p>
          <a:p>
            <a:pPr lvl="0"/>
            <a:r>
              <a:rPr lang="en-US" sz="1200" b="0" kern="1200" dirty="0" smtClean="0">
                <a:solidFill>
                  <a:schemeClr val="tx1"/>
                </a:solidFill>
                <a:effectLst/>
                <a:latin typeface="+mn-lt"/>
                <a:ea typeface="+mn-ea"/>
                <a:cs typeface="+mn-cs"/>
              </a:rPr>
              <a:t>BWC Support Staff </a:t>
            </a:r>
          </a:p>
          <a:p>
            <a:pPr lvl="1"/>
            <a:r>
              <a:rPr lang="en-US" sz="1200" kern="1200" dirty="0" smtClean="0">
                <a:solidFill>
                  <a:schemeClr val="tx1"/>
                </a:solidFill>
                <a:effectLst/>
                <a:latin typeface="+mn-lt"/>
                <a:ea typeface="+mn-ea"/>
                <a:cs typeface="+mn-cs"/>
              </a:rPr>
              <a:t>Representatives from Police, IT, Public Record Office, City Manager’s Office and Human Resources met and are finalizing job descriptions, classifications, and recruitment strategies for the civilian staff needed to implement Body Cameras.  </a:t>
            </a:r>
          </a:p>
          <a:p>
            <a:pPr lvl="2"/>
            <a:r>
              <a:rPr lang="en-US" sz="1200" b="1" kern="1200" dirty="0" smtClean="0">
                <a:solidFill>
                  <a:schemeClr val="tx1"/>
                </a:solidFill>
                <a:effectLst/>
                <a:latin typeface="+mn-lt"/>
                <a:ea typeface="+mn-ea"/>
                <a:cs typeface="+mn-cs"/>
              </a:rPr>
              <a:t>Civilian Support Staff (Estimates:  $440K annually) </a:t>
            </a:r>
            <a:r>
              <a:rPr lang="en-US" sz="1200" kern="1200" dirty="0" smtClean="0">
                <a:solidFill>
                  <a:schemeClr val="tx1"/>
                </a:solidFill>
                <a:effectLst/>
                <a:latin typeface="+mn-lt"/>
                <a:ea typeface="+mn-ea"/>
                <a:cs typeface="+mn-cs"/>
              </a:rPr>
              <a:t>– Salary &amp; Benefits</a:t>
            </a:r>
          </a:p>
          <a:p>
            <a:pPr lvl="3"/>
            <a:r>
              <a:rPr lang="en-US" sz="1200" kern="1200" dirty="0" smtClean="0">
                <a:solidFill>
                  <a:schemeClr val="tx1"/>
                </a:solidFill>
                <a:effectLst/>
                <a:latin typeface="+mn-lt"/>
                <a:ea typeface="+mn-ea"/>
                <a:cs typeface="+mn-cs"/>
              </a:rPr>
              <a:t>3 Public Disclosure Specialists ($260K):  For redaction video services</a:t>
            </a:r>
          </a:p>
          <a:p>
            <a:pPr lvl="3"/>
            <a:r>
              <a:rPr lang="en-US" sz="1200" kern="1200" dirty="0" smtClean="0">
                <a:solidFill>
                  <a:schemeClr val="tx1"/>
                </a:solidFill>
                <a:effectLst/>
                <a:latin typeface="+mn-lt"/>
                <a:ea typeface="+mn-ea"/>
                <a:cs typeface="+mn-cs"/>
              </a:rPr>
              <a:t>1 Computer Support Technician ($90K): For BWC technical services</a:t>
            </a:r>
          </a:p>
          <a:p>
            <a:pPr lvl="3"/>
            <a:r>
              <a:rPr lang="en-US" sz="1200" kern="1200" dirty="0" smtClean="0">
                <a:solidFill>
                  <a:schemeClr val="tx1"/>
                </a:solidFill>
                <a:effectLst/>
                <a:latin typeface="+mn-lt"/>
                <a:ea typeface="+mn-ea"/>
                <a:cs typeface="+mn-cs"/>
              </a:rPr>
              <a:t>1 Police Administrative Support Specialist ($90K): For coordination and reporting</a:t>
            </a:r>
          </a:p>
          <a:p>
            <a:pPr lvl="1"/>
            <a:r>
              <a:rPr lang="en-US" sz="1200" kern="1200" dirty="0" smtClean="0">
                <a:solidFill>
                  <a:schemeClr val="tx1"/>
                </a:solidFill>
                <a:effectLst/>
                <a:latin typeface="+mn-lt"/>
                <a:ea typeface="+mn-ea"/>
                <a:cs typeface="+mn-cs"/>
              </a:rPr>
              <a:t>These positions will be advertised by November 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and will be filled by Mid-December</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8 Can’t Wait (Chief</a:t>
            </a:r>
            <a:r>
              <a:rPr lang="en-US" sz="1200" b="1" kern="1200" baseline="0" dirty="0" smtClean="0">
                <a:solidFill>
                  <a:schemeClr val="tx1"/>
                </a:solidFill>
                <a:effectLst/>
                <a:latin typeface="+mn-lt"/>
                <a:ea typeface="+mn-ea"/>
                <a:cs typeface="+mn-cs"/>
              </a:rPr>
              <a:t> Ramsdell</a:t>
            </a:r>
            <a:r>
              <a:rPr lang="en-US" sz="1200" b="1" kern="1200" dirty="0" smtClean="0">
                <a:solidFill>
                  <a:schemeClr val="tx1"/>
                </a:solidFill>
                <a:effectLst/>
                <a:latin typeface="+mn-lt"/>
                <a:ea typeface="+mn-ea"/>
                <a:cs typeface="+mn-cs"/>
              </a:rPr>
              <a:t>)</a:t>
            </a:r>
            <a:endParaRPr lang="en-US" sz="1200" b="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TPD policies should be updated to integrate three of the eight recommendations: </a:t>
            </a:r>
          </a:p>
          <a:p>
            <a:pPr lvl="1"/>
            <a:r>
              <a:rPr lang="en-US" sz="1200" kern="1200" dirty="0" smtClean="0">
                <a:solidFill>
                  <a:schemeClr val="tx1"/>
                </a:solidFill>
                <a:effectLst/>
                <a:latin typeface="+mn-lt"/>
                <a:ea typeface="+mn-ea"/>
                <a:cs typeface="+mn-cs"/>
              </a:rPr>
              <a:t>banning chokeholds and strangle holds, </a:t>
            </a:r>
          </a:p>
          <a:p>
            <a:pPr lvl="1"/>
            <a:r>
              <a:rPr lang="en-US" sz="1200" kern="1200" dirty="0" smtClean="0">
                <a:solidFill>
                  <a:schemeClr val="tx1"/>
                </a:solidFill>
                <a:effectLst/>
                <a:latin typeface="+mn-lt"/>
                <a:ea typeface="+mn-ea"/>
                <a:cs typeface="+mn-cs"/>
              </a:rPr>
              <a:t>duty to intervene, </a:t>
            </a:r>
          </a:p>
          <a:p>
            <a:pPr lvl="1"/>
            <a:r>
              <a:rPr lang="en-US" sz="1200" kern="1200" dirty="0" smtClean="0">
                <a:solidFill>
                  <a:schemeClr val="tx1"/>
                </a:solidFill>
                <a:effectLst/>
                <a:latin typeface="+mn-lt"/>
                <a:ea typeface="+mn-ea"/>
                <a:cs typeface="+mn-cs"/>
              </a:rPr>
              <a:t>and require a warning before shooting.  </a:t>
            </a:r>
          </a:p>
          <a:p>
            <a:pPr lvl="0"/>
            <a:r>
              <a:rPr lang="en-US" sz="1200" kern="1200" dirty="0" smtClean="0">
                <a:solidFill>
                  <a:schemeClr val="tx1"/>
                </a:solidFill>
                <a:effectLst/>
                <a:latin typeface="+mn-lt"/>
                <a:ea typeface="+mn-ea"/>
                <a:cs typeface="+mn-cs"/>
              </a:rPr>
              <a:t>Current policies aligned with the remaining five recommendations.</a:t>
            </a:r>
          </a:p>
          <a:p>
            <a:pPr lvl="0"/>
            <a:r>
              <a:rPr lang="en-US" sz="1200" kern="1200" dirty="0" smtClean="0">
                <a:solidFill>
                  <a:schemeClr val="tx1"/>
                </a:solidFill>
                <a:effectLst/>
                <a:latin typeface="+mn-lt"/>
                <a:ea typeface="+mn-ea"/>
                <a:cs typeface="+mn-cs"/>
              </a:rPr>
              <a:t>Timeline: </a:t>
            </a:r>
          </a:p>
          <a:p>
            <a:pPr lvl="1"/>
            <a:r>
              <a:rPr lang="en-US" sz="1200" kern="1200" dirty="0" smtClean="0">
                <a:solidFill>
                  <a:schemeClr val="tx1"/>
                </a:solidFill>
                <a:effectLst/>
                <a:latin typeface="+mn-lt"/>
                <a:ea typeface="+mn-ea"/>
                <a:cs typeface="+mn-cs"/>
              </a:rPr>
              <a:t>June: Best practices research and Union review; approved by chain of command</a:t>
            </a:r>
          </a:p>
          <a:p>
            <a:pPr lvl="1"/>
            <a:r>
              <a:rPr lang="en-US" sz="1200" kern="1200" dirty="0" smtClean="0">
                <a:solidFill>
                  <a:schemeClr val="tx1"/>
                </a:solidFill>
                <a:effectLst/>
                <a:latin typeface="+mn-lt"/>
                <a:ea typeface="+mn-ea"/>
                <a:cs typeface="+mn-cs"/>
              </a:rPr>
              <a:t>July 30</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and August 6</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Preliminary training on adopted policies </a:t>
            </a:r>
          </a:p>
          <a:p>
            <a:pPr lvl="1"/>
            <a:r>
              <a:rPr lang="en-US" sz="1200" kern="1200" dirty="0" smtClean="0">
                <a:solidFill>
                  <a:schemeClr val="tx1"/>
                </a:solidFill>
                <a:effectLst/>
                <a:latin typeface="+mn-lt"/>
                <a:ea typeface="+mn-ea"/>
                <a:cs typeface="+mn-cs"/>
              </a:rPr>
              <a:t>September 2</a:t>
            </a:r>
            <a:r>
              <a:rPr lang="en-US" sz="1200" kern="1200" baseline="30000" dirty="0" smtClean="0">
                <a:solidFill>
                  <a:schemeClr val="tx1"/>
                </a:solidFill>
                <a:effectLst/>
                <a:latin typeface="+mn-lt"/>
                <a:ea typeface="+mn-ea"/>
                <a:cs typeface="+mn-cs"/>
              </a:rPr>
              <a:t>nd</a:t>
            </a:r>
            <a:r>
              <a:rPr lang="en-US" sz="1200" kern="1200" dirty="0" smtClean="0">
                <a:solidFill>
                  <a:schemeClr val="tx1"/>
                </a:solidFill>
                <a:effectLst/>
                <a:latin typeface="+mn-lt"/>
                <a:ea typeface="+mn-ea"/>
                <a:cs typeface="+mn-cs"/>
              </a:rPr>
              <a:t>: Comprehensive/practical training regarding 3 policy changes at fall in-service training</a:t>
            </a:r>
          </a:p>
          <a:p>
            <a:endParaRPr lang="en-US" sz="1200" b="1"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SECTION 5: </a:t>
            </a:r>
          </a:p>
          <a:p>
            <a:r>
              <a:rPr lang="en-US" sz="1200" b="1" kern="1200" dirty="0" smtClean="0">
                <a:solidFill>
                  <a:schemeClr val="tx1"/>
                </a:solidFill>
                <a:effectLst/>
                <a:latin typeface="+mn-lt"/>
                <a:ea typeface="+mn-ea"/>
                <a:cs typeface="+mn-cs"/>
              </a:rPr>
              <a:t>Legislative Agenda Items (Anita Gallagher)</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The City’s Government Relations team is working on developing the draft legislative agenda for state and federal priorities for 2021. Note: The Government Relations team consists of in-house staff in General Government and Tacoma Public Utilities plus our state and federal contract lobbyists.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Initial thoughts on how we can integrate an anti-racism approach to our advocacy work:</a:t>
            </a:r>
          </a:p>
          <a:p>
            <a:pPr lvl="0"/>
            <a:r>
              <a:rPr lang="en-US" sz="1200" kern="1200" dirty="0" smtClean="0">
                <a:solidFill>
                  <a:schemeClr val="tx1"/>
                </a:solidFill>
                <a:effectLst/>
                <a:latin typeface="+mn-lt"/>
                <a:ea typeface="+mn-ea"/>
                <a:cs typeface="+mn-cs"/>
              </a:rPr>
              <a:t>• Include a statement on the legislative agenda stating the City supports legislative efforts that address disparate impacts of systems and institutions on communities of color, and opposes policies that cause direct harm, disadvantage, or otherwise negatively impact the health, well-being, and economic security of people of color. (This is not the final proposed language, but a rough concept.)</a:t>
            </a:r>
          </a:p>
          <a:p>
            <a:pPr lvl="0"/>
            <a:r>
              <a:rPr lang="en-US" sz="1200" kern="1200" dirty="0" smtClean="0">
                <a:solidFill>
                  <a:schemeClr val="tx1"/>
                </a:solidFill>
                <a:effectLst/>
                <a:latin typeface="+mn-lt"/>
                <a:ea typeface="+mn-ea"/>
                <a:cs typeface="+mn-cs"/>
              </a:rPr>
              <a:t>• Utilize an anti-racist approach to how we engage in broader legislative advocacy efforts, such as our team’s support of Deputy Mayor Blocker on the Board of the Association of Washington Cities and his recent appointment to the AWC Equity Workgroup. Additionally, Council Member Ushka’s role on the AWC Legislative Priorities Committee provides another avenue by which the City can champion anti-racist policies and work with the Association to advance those priorities.</a:t>
            </a:r>
          </a:p>
          <a:p>
            <a:pPr lvl="0"/>
            <a:r>
              <a:rPr lang="en-US" sz="1200" kern="1200" dirty="0" smtClean="0">
                <a:solidFill>
                  <a:schemeClr val="tx1"/>
                </a:solidFill>
                <a:effectLst/>
                <a:latin typeface="+mn-lt"/>
                <a:ea typeface="+mn-ea"/>
                <a:cs typeface="+mn-cs"/>
              </a:rPr>
              <a:t>• Coordinate our federal priorities with the National League of Cities Race, Equity, and Leadership (REAL) initiative that serves to strengthen local leaders’ knowledge and capacity to eliminate racial disparities, heal racial divisions, and build more equitable communities.</a:t>
            </a:r>
          </a:p>
          <a:p>
            <a:pPr lvl="0"/>
            <a:r>
              <a:rPr lang="en-US" sz="1200" kern="1200" dirty="0" smtClean="0">
                <a:solidFill>
                  <a:schemeClr val="tx1"/>
                </a:solidFill>
                <a:effectLst/>
                <a:latin typeface="+mn-lt"/>
                <a:ea typeface="+mn-ea"/>
                <a:cs typeface="+mn-cs"/>
              </a:rPr>
              <a:t>• Continue to prioritize funding support for public transit, housing, homelessness programs, and the Low Income Home Energy Assistance Program at the federal level.</a:t>
            </a:r>
          </a:p>
          <a:p>
            <a:pPr lvl="0"/>
            <a:r>
              <a:rPr lang="en-US" sz="1200" kern="1200" dirty="0" smtClean="0">
                <a:solidFill>
                  <a:schemeClr val="tx1"/>
                </a:solidFill>
                <a:effectLst/>
                <a:latin typeface="+mn-lt"/>
                <a:ea typeface="+mn-ea"/>
                <a:cs typeface="+mn-cs"/>
              </a:rPr>
              <a:t>• Continue to advocate for Immigration and Customs Enforcement to end the use of private prisons for immigrant detention and instead use available alternatives to detention whenever possible. Support recent actions like the House • Appropriations Committee’s bill that reduces funding for ICE while increasing funding for oversight.</a:t>
            </a:r>
          </a:p>
          <a:p>
            <a:pPr lvl="0"/>
            <a:r>
              <a:rPr lang="en-US" sz="1200" kern="1200" dirty="0" smtClean="0">
                <a:solidFill>
                  <a:schemeClr val="tx1"/>
                </a:solidFill>
                <a:effectLst/>
                <a:latin typeface="+mn-lt"/>
                <a:ea typeface="+mn-ea"/>
                <a:cs typeface="+mn-cs"/>
              </a:rPr>
              <a:t>• Advocate for the federal government to reform the immigration system to produce a streamlined path toward citizenship for immigrants and support Deferred Action for Childhood Arrivals (DACA).</a:t>
            </a:r>
          </a:p>
          <a:p>
            <a:pPr lvl="0"/>
            <a:r>
              <a:rPr lang="en-US" sz="1200" kern="1200" dirty="0" smtClean="0">
                <a:solidFill>
                  <a:schemeClr val="tx1"/>
                </a:solidFill>
                <a:effectLst/>
                <a:latin typeface="+mn-lt"/>
                <a:ea typeface="+mn-ea"/>
                <a:cs typeface="+mn-cs"/>
              </a:rPr>
              <a:t>• Generally, we will call attention to equity impacts when lobbying for or against policies and funding proposals.</a:t>
            </a:r>
          </a:p>
          <a:p>
            <a:endParaRPr lang="en-US" sz="1200" b="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0D30EEF1-A394-43EF-9383-E87CF58DA8D2}" type="slidenum">
              <a:rPr lang="ru-RU" altLang="en-US" smtClean="0"/>
              <a:pPr>
                <a:defRPr/>
              </a:pPr>
              <a:t>5</a:t>
            </a:fld>
            <a:endParaRPr lang="ru-RU" altLang="en-US"/>
          </a:p>
        </p:txBody>
      </p:sp>
    </p:spTree>
    <p:extLst>
      <p:ext uri="{BB962C8B-B14F-4D97-AF65-F5344CB8AC3E}">
        <p14:creationId xmlns:p14="http://schemas.microsoft.com/office/powerpoint/2010/main" val="42017753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D30EEF1-A394-43EF-9383-E87CF58DA8D2}" type="slidenum">
              <a:rPr lang="ru-RU" altLang="en-US" smtClean="0"/>
              <a:pPr>
                <a:defRPr/>
              </a:pPr>
              <a:t>6</a:t>
            </a:fld>
            <a:endParaRPr lang="ru-RU" altLang="en-US"/>
          </a:p>
        </p:txBody>
      </p:sp>
    </p:spTree>
    <p:extLst>
      <p:ext uri="{BB962C8B-B14F-4D97-AF65-F5344CB8AC3E}">
        <p14:creationId xmlns:p14="http://schemas.microsoft.com/office/powerpoint/2010/main" val="32230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D30EEF1-A394-43EF-9383-E87CF58DA8D2}" type="slidenum">
              <a:rPr lang="ru-RU" altLang="en-US" smtClean="0"/>
              <a:pPr>
                <a:defRPr/>
              </a:pPr>
              <a:t>7</a:t>
            </a:fld>
            <a:endParaRPr lang="ru-RU" altLang="en-US"/>
          </a:p>
        </p:txBody>
      </p:sp>
    </p:spTree>
    <p:extLst>
      <p:ext uri="{BB962C8B-B14F-4D97-AF65-F5344CB8AC3E}">
        <p14:creationId xmlns:p14="http://schemas.microsoft.com/office/powerpoint/2010/main" val="29299282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sz="4100" b="1" dirty="0"/>
              <a:t>Template Read-Me</a:t>
            </a:r>
          </a:p>
          <a:p>
            <a:pPr marL="174708" indent="-174708">
              <a:buFont typeface="Arial" panose="020B0604020202020204" pitchFamily="34" charset="0"/>
              <a:buChar char="•"/>
              <a:defRPr/>
            </a:pPr>
            <a:r>
              <a:rPr lang="en-US" dirty="0" smtClean="0"/>
              <a:t>Do not insert animations or slide transitions into your presentation.</a:t>
            </a:r>
          </a:p>
          <a:p>
            <a:pPr marL="174708" indent="-174708">
              <a:buFont typeface="Arial" panose="020B0604020202020204" pitchFamily="34" charset="0"/>
              <a:buChar char="•"/>
              <a:defRPr/>
            </a:pPr>
            <a:r>
              <a:rPr lang="en-US" dirty="0" smtClean="0"/>
              <a:t>Use only sans serif fonts (i.e.: Arial, Tahoma, Helvetica).</a:t>
            </a:r>
          </a:p>
          <a:p>
            <a:pPr marL="174708" indent="-174708">
              <a:buFont typeface="Arial" panose="020B0604020202020204" pitchFamily="34" charset="0"/>
              <a:buChar char="•"/>
              <a:defRPr/>
            </a:pPr>
            <a:r>
              <a:rPr lang="en-US" dirty="0" smtClean="0"/>
              <a:t>Fonts must be between 24 points and 32 points in size. The minimum point size allowed is 18. </a:t>
            </a:r>
          </a:p>
          <a:p>
            <a:pPr marL="174708" indent="-174708">
              <a:buFont typeface="Arial" panose="020B0604020202020204" pitchFamily="34" charset="0"/>
              <a:buChar char="•"/>
              <a:defRPr/>
            </a:pPr>
            <a:r>
              <a:rPr lang="en-US" dirty="0" smtClean="0"/>
              <a:t>Avoid having too much text. </a:t>
            </a:r>
          </a:p>
          <a:p>
            <a:pPr marL="174708" indent="-174708">
              <a:buFont typeface="Arial" panose="020B0604020202020204" pitchFamily="34" charset="0"/>
              <a:buChar char="•"/>
              <a:defRPr/>
            </a:pPr>
            <a:r>
              <a:rPr lang="en-US" dirty="0" smtClean="0"/>
              <a:t>If the text flows outside the safe title area, split the information into two or more slides.</a:t>
            </a:r>
          </a:p>
          <a:p>
            <a:pPr marL="174708" indent="-174708">
              <a:buFont typeface="Arial" panose="020B0604020202020204" pitchFamily="34" charset="0"/>
              <a:buChar char="•"/>
              <a:defRPr/>
            </a:pPr>
            <a:r>
              <a:rPr lang="en-US" dirty="0" smtClean="0"/>
              <a:t>Pictures with white backgrounds should be toned down by right clicking the mouse on the picture, then selecting Format Picture, lower the brightness by 10%.</a:t>
            </a:r>
          </a:p>
          <a:p>
            <a:pPr marL="174708" indent="-174708">
              <a:buFont typeface="Arial" panose="020B0604020202020204" pitchFamily="34" charset="0"/>
              <a:buChar char="•"/>
              <a:defRPr/>
            </a:pPr>
            <a:r>
              <a:rPr lang="en-US" dirty="0" smtClean="0"/>
              <a:t>Ensure graphics (pictures, charts) are high resolution so they can be easily viewed on screen.</a:t>
            </a:r>
          </a:p>
          <a:p>
            <a:pPr>
              <a:defRPr/>
            </a:pPr>
            <a:endParaRPr lang="en-US" dirty="0" smtClean="0"/>
          </a:p>
          <a:p>
            <a:pPr marL="174708" indent="-174708">
              <a:spcBef>
                <a:spcPct val="20000"/>
              </a:spcBef>
              <a:buFont typeface="Arial" panose="020B0604020202020204" pitchFamily="34" charset="0"/>
              <a:buChar char="•"/>
              <a:defRPr/>
            </a:pPr>
            <a:r>
              <a:rPr lang="en-US" kern="0" dirty="0" smtClean="0"/>
              <a:t>The </a:t>
            </a:r>
            <a:r>
              <a:rPr lang="en-US" b="1" kern="0" dirty="0" smtClean="0"/>
              <a:t>Safe Area</a:t>
            </a:r>
            <a:r>
              <a:rPr lang="en-US" kern="0" dirty="0" smtClean="0"/>
              <a:t> grid lines that you see on the background should be removed when your presentation is completely formatted.</a:t>
            </a:r>
          </a:p>
          <a:p>
            <a:pPr marL="174708" indent="-174708">
              <a:spcBef>
                <a:spcPct val="20000"/>
              </a:spcBef>
              <a:buFont typeface="Arial" panose="020B0604020202020204" pitchFamily="34" charset="0"/>
              <a:buChar char="•"/>
              <a:defRPr/>
            </a:pPr>
            <a:r>
              <a:rPr lang="en-US" kern="0" dirty="0" smtClean="0"/>
              <a:t>To remove the grid lines: Select the </a:t>
            </a:r>
            <a:r>
              <a:rPr lang="en-US" b="1" kern="0" dirty="0" smtClean="0"/>
              <a:t>View</a:t>
            </a:r>
            <a:r>
              <a:rPr lang="en-US" kern="0" dirty="0" smtClean="0"/>
              <a:t> tab. On the left side of the upper tool bar, click on </a:t>
            </a:r>
            <a:r>
              <a:rPr lang="en-US" b="1" kern="0" dirty="0" smtClean="0"/>
              <a:t>Slide Master</a:t>
            </a:r>
            <a:r>
              <a:rPr lang="en-US" kern="0" dirty="0" smtClean="0"/>
              <a:t>. Select the top most slide in the list.  </a:t>
            </a:r>
            <a:r>
              <a:rPr lang="en-US" i="1" kern="0" dirty="0" smtClean="0"/>
              <a:t>(You may need to scroll)</a:t>
            </a:r>
            <a:endParaRPr lang="en-US" kern="0" dirty="0" smtClean="0"/>
          </a:p>
          <a:p>
            <a:pPr marL="174708" indent="-174708">
              <a:spcBef>
                <a:spcPct val="20000"/>
              </a:spcBef>
              <a:buFont typeface="Arial" panose="020B0604020202020204" pitchFamily="34" charset="0"/>
              <a:buChar char="•"/>
              <a:defRPr/>
            </a:pPr>
            <a:r>
              <a:rPr lang="en-US" kern="0" dirty="0" smtClean="0"/>
              <a:t>To select the </a:t>
            </a:r>
            <a:r>
              <a:rPr lang="en-US" b="1" kern="0" dirty="0" smtClean="0"/>
              <a:t>Safe Area </a:t>
            </a:r>
            <a:r>
              <a:rPr lang="en-US" kern="0" dirty="0" smtClean="0"/>
              <a:t>we suggest clicking on the upper left corner of the object.  Once it highlights, press delete.  Save your presentation.</a:t>
            </a:r>
          </a:p>
          <a:p>
            <a:pPr marL="174708" indent="-174708">
              <a:spcBef>
                <a:spcPct val="20000"/>
              </a:spcBef>
              <a:buFont typeface="Arial" panose="020B0604020202020204" pitchFamily="34" charset="0"/>
              <a:buChar char="•"/>
              <a:defRPr/>
            </a:pPr>
            <a:r>
              <a:rPr lang="en-US" dirty="0" smtClean="0"/>
              <a:t>Alternatively you may hide the </a:t>
            </a:r>
            <a:r>
              <a:rPr lang="en-US" b="1" dirty="0" smtClean="0"/>
              <a:t>Safe Area</a:t>
            </a:r>
            <a:r>
              <a:rPr lang="en-US" dirty="0" smtClean="0"/>
              <a:t> by clicking </a:t>
            </a:r>
            <a:r>
              <a:rPr lang="en-US" b="1" dirty="0" smtClean="0"/>
              <a:t>Hide Background Graphics </a:t>
            </a:r>
            <a:r>
              <a:rPr lang="en-US" dirty="0" smtClean="0"/>
              <a:t>in the </a:t>
            </a:r>
            <a:r>
              <a:rPr lang="en-US" b="1" dirty="0" smtClean="0"/>
              <a:t>Design</a:t>
            </a:r>
            <a:r>
              <a:rPr lang="en-US" dirty="0" smtClean="0"/>
              <a:t> tab for each slide in your presentation.  </a:t>
            </a:r>
            <a:r>
              <a:rPr lang="en-US" i="1" dirty="0" smtClean="0"/>
              <a:t>(However, make sure this action does not also affect other graphics you have added to your presentation.)</a:t>
            </a:r>
          </a:p>
          <a:p>
            <a:pPr marL="174708" indent="-174708">
              <a:spcBef>
                <a:spcPct val="20000"/>
              </a:spcBef>
              <a:buFont typeface="Arial" panose="020B0604020202020204" pitchFamily="34" charset="0"/>
              <a:buChar char="•"/>
              <a:defRPr/>
            </a:pPr>
            <a:endParaRPr lang="en-US" i="1" dirty="0" smtClean="0"/>
          </a:p>
          <a:p>
            <a:pPr>
              <a:spcBef>
                <a:spcPct val="20000"/>
              </a:spcBef>
              <a:buFont typeface="Arial" panose="020B0604020202020204" pitchFamily="34" charset="0"/>
              <a:buNone/>
              <a:defRPr/>
            </a:pPr>
            <a:endParaRPr lang="en-US" i="1" dirty="0" smtClean="0"/>
          </a:p>
          <a:p>
            <a:pPr marL="174708" indent="-174708">
              <a:buFont typeface="Arial" panose="020B0604020202020204" pitchFamily="34" charset="0"/>
              <a:buChar char="•"/>
              <a:defRPr/>
            </a:pPr>
            <a:endParaRPr lang="en-US" dirty="0" smtClean="0"/>
          </a:p>
          <a:p>
            <a:pPr>
              <a:defRPr/>
            </a:pPr>
            <a:endParaRPr lang="en-US" dirty="0" smtClean="0"/>
          </a:p>
          <a:p>
            <a:pPr>
              <a:defRPr/>
            </a:pPr>
            <a:endParaRPr lang="en-US" dirty="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fld id="{7822F12D-A20D-4E63-8DD0-8ACBF468733C}" type="slidenum">
              <a:rPr lang="ru-RU" altLang="en-US" smtClean="0">
                <a:latin typeface="Calibri" panose="020F0502020204030204" pitchFamily="34" charset="0"/>
              </a:rPr>
              <a:pPr/>
              <a:t>8</a:t>
            </a:fld>
            <a:endParaRPr lang="ru-RU" altLang="en-US" smtClean="0">
              <a:latin typeface="Calibri" panose="020F0502020204030204" pitchFamily="34" charset="0"/>
            </a:endParaRPr>
          </a:p>
        </p:txBody>
      </p:sp>
    </p:spTree>
    <p:extLst>
      <p:ext uri="{BB962C8B-B14F-4D97-AF65-F5344CB8AC3E}">
        <p14:creationId xmlns:p14="http://schemas.microsoft.com/office/powerpoint/2010/main" val="18928471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Slide with Image">
    <p:spTree>
      <p:nvGrpSpPr>
        <p:cNvPr id="1" name=""/>
        <p:cNvGrpSpPr/>
        <p:nvPr/>
      </p:nvGrpSpPr>
      <p:grpSpPr>
        <a:xfrm>
          <a:off x="0" y="0"/>
          <a:ext cx="0" cy="0"/>
          <a:chOff x="0" y="0"/>
          <a:chExt cx="0" cy="0"/>
        </a:xfrm>
      </p:grpSpPr>
      <p:sp>
        <p:nvSpPr>
          <p:cNvPr id="2" name="Прямоугольник 1"/>
          <p:cNvSpPr/>
          <p:nvPr userDrawn="1"/>
        </p:nvSpPr>
        <p:spPr>
          <a:xfrm>
            <a:off x="-19050" y="1962150"/>
            <a:ext cx="12211050" cy="4953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3" name="Прямоугольник 8"/>
          <p:cNvSpPr/>
          <p:nvPr userDrawn="1"/>
        </p:nvSpPr>
        <p:spPr>
          <a:xfrm>
            <a:off x="-19050" y="0"/>
            <a:ext cx="12211050" cy="4438650"/>
          </a:xfrm>
          <a:custGeom>
            <a:avLst/>
            <a:gdLst>
              <a:gd name="connsiteX0" fmla="*/ 0 w 12192000"/>
              <a:gd name="connsiteY0" fmla="*/ 0 h 4133850"/>
              <a:gd name="connsiteX1" fmla="*/ 12192000 w 12192000"/>
              <a:gd name="connsiteY1" fmla="*/ 0 h 4133850"/>
              <a:gd name="connsiteX2" fmla="*/ 12192000 w 12192000"/>
              <a:gd name="connsiteY2" fmla="*/ 4133850 h 4133850"/>
              <a:gd name="connsiteX3" fmla="*/ 0 w 12192000"/>
              <a:gd name="connsiteY3" fmla="*/ 4133850 h 4133850"/>
              <a:gd name="connsiteX4" fmla="*/ 0 w 12192000"/>
              <a:gd name="connsiteY4" fmla="*/ 0 h 4133850"/>
              <a:gd name="connsiteX0" fmla="*/ 19050 w 12211050"/>
              <a:gd name="connsiteY0" fmla="*/ 0 h 4133850"/>
              <a:gd name="connsiteX1" fmla="*/ 12211050 w 12211050"/>
              <a:gd name="connsiteY1" fmla="*/ 0 h 4133850"/>
              <a:gd name="connsiteX2" fmla="*/ 12211050 w 12211050"/>
              <a:gd name="connsiteY2" fmla="*/ 4133850 h 4133850"/>
              <a:gd name="connsiteX3" fmla="*/ 0 w 12211050"/>
              <a:gd name="connsiteY3" fmla="*/ 3219450 h 4133850"/>
              <a:gd name="connsiteX4" fmla="*/ 19050 w 12211050"/>
              <a:gd name="connsiteY4" fmla="*/ 0 h 4133850"/>
              <a:gd name="connsiteX0" fmla="*/ 19050 w 12211050"/>
              <a:gd name="connsiteY0" fmla="*/ 0 h 4438650"/>
              <a:gd name="connsiteX1" fmla="*/ 12211050 w 12211050"/>
              <a:gd name="connsiteY1" fmla="*/ 0 h 4438650"/>
              <a:gd name="connsiteX2" fmla="*/ 12211050 w 12211050"/>
              <a:gd name="connsiteY2" fmla="*/ 4438650 h 4438650"/>
              <a:gd name="connsiteX3" fmla="*/ 0 w 12211050"/>
              <a:gd name="connsiteY3" fmla="*/ 3219450 h 4438650"/>
              <a:gd name="connsiteX4" fmla="*/ 19050 w 12211050"/>
              <a:gd name="connsiteY4" fmla="*/ 0 h 4438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11050" h="4438650">
                <a:moveTo>
                  <a:pt x="19050" y="0"/>
                </a:moveTo>
                <a:lnTo>
                  <a:pt x="12211050" y="0"/>
                </a:lnTo>
                <a:lnTo>
                  <a:pt x="12211050" y="4438650"/>
                </a:lnTo>
                <a:lnTo>
                  <a:pt x="0" y="3219450"/>
                </a:lnTo>
                <a:lnTo>
                  <a:pt x="19050" y="0"/>
                </a:lnTo>
                <a:close/>
              </a:path>
            </a:pathLst>
          </a:custGeom>
          <a:solidFill>
            <a:srgbClr val="2F405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4" name="Прямоугольник 3"/>
          <p:cNvSpPr/>
          <p:nvPr userDrawn="1"/>
        </p:nvSpPr>
        <p:spPr>
          <a:xfrm>
            <a:off x="627063" y="581025"/>
            <a:ext cx="10896600" cy="5695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pic>
        <p:nvPicPr>
          <p:cNvPr id="5"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60950" y="868363"/>
            <a:ext cx="2070100" cy="206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Прямая соединительная линия 9"/>
          <p:cNvCxnSpPr/>
          <p:nvPr userDrawn="1"/>
        </p:nvCxnSpPr>
        <p:spPr>
          <a:xfrm>
            <a:off x="5572125" y="2936875"/>
            <a:ext cx="1047750" cy="0"/>
          </a:xfrm>
          <a:prstGeom prst="line">
            <a:avLst/>
          </a:prstGeom>
          <a:ln w="76200">
            <a:solidFill>
              <a:srgbClr val="CDAC09"/>
            </a:solidFill>
          </a:ln>
        </p:spPr>
        <p:style>
          <a:lnRef idx="1">
            <a:schemeClr val="accent1"/>
          </a:lnRef>
          <a:fillRef idx="0">
            <a:schemeClr val="accent1"/>
          </a:fillRef>
          <a:effectRef idx="0">
            <a:schemeClr val="accent1"/>
          </a:effectRef>
          <a:fontRef idx="minor">
            <a:schemeClr val="tx1"/>
          </a:fontRef>
        </p:style>
      </p:cxnSp>
      <p:sp>
        <p:nvSpPr>
          <p:cNvPr id="7" name="Овал 12"/>
          <p:cNvSpPr/>
          <p:nvPr userDrawn="1"/>
        </p:nvSpPr>
        <p:spPr>
          <a:xfrm>
            <a:off x="6034088" y="6029325"/>
            <a:ext cx="187325" cy="187325"/>
          </a:xfrm>
          <a:prstGeom prst="ellipse">
            <a:avLst/>
          </a:prstGeom>
          <a:solidFill>
            <a:srgbClr val="CDAC0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sz="1200" dirty="0"/>
          </a:p>
        </p:txBody>
      </p:sp>
    </p:spTree>
    <p:extLst>
      <p:ext uri="{BB962C8B-B14F-4D97-AF65-F5344CB8AC3E}">
        <p14:creationId xmlns:p14="http://schemas.microsoft.com/office/powerpoint/2010/main" val="2845347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ext Placeholder 8"/>
          <p:cNvSpPr>
            <a:spLocks noGrp="1"/>
          </p:cNvSpPr>
          <p:nvPr>
            <p:ph type="body" sz="quarter" idx="10"/>
          </p:nvPr>
        </p:nvSpPr>
        <p:spPr>
          <a:xfrm>
            <a:off x="1910080" y="1727835"/>
            <a:ext cx="8412798" cy="3987800"/>
          </a:xfrm>
          <a:prstGeom prst="rect">
            <a:avLst/>
          </a:prstGeo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9"/>
          <p:cNvSpPr>
            <a:spLocks noGrp="1"/>
          </p:cNvSpPr>
          <p:nvPr>
            <p:ph type="title"/>
          </p:nvPr>
        </p:nvSpPr>
        <p:spPr>
          <a:xfrm>
            <a:off x="1910080" y="720725"/>
            <a:ext cx="8412798" cy="635635"/>
          </a:xfrm>
          <a:prstGeom prst="rect">
            <a:avLst/>
          </a:prstGeom>
        </p:spPr>
        <p:txBody>
          <a:bodyPr/>
          <a:lstStyle>
            <a:lvl1pPr>
              <a:defRPr b="1">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4321426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9"/>
          <p:cNvSpPr>
            <a:spLocks noChangeArrowheads="1"/>
          </p:cNvSpPr>
          <p:nvPr userDrawn="1"/>
        </p:nvSpPr>
        <p:spPr bwMode="auto">
          <a:xfrm>
            <a:off x="1219200" y="709613"/>
            <a:ext cx="9736138" cy="5426075"/>
          </a:xfrm>
          <a:prstGeom prst="rect">
            <a:avLst/>
          </a:prstGeom>
          <a:noFill/>
          <a:ln w="3175">
            <a:solidFill>
              <a:schemeClr val="bg2">
                <a:lumMod val="50000"/>
              </a:schemeClr>
            </a:solidFill>
            <a:miter lim="800000"/>
            <a:headEnd/>
            <a:tailEnd/>
          </a:ln>
          <a:effectLst/>
        </p:spPr>
        <p:txBody>
          <a:bodyPr wrap="none" anchor="ctr"/>
          <a:lstStyle/>
          <a:p>
            <a:pPr>
              <a:defRPr/>
            </a:pPr>
            <a:endParaRPr lang="en-US" dirty="0"/>
          </a:p>
        </p:txBody>
      </p:sp>
      <p:sp>
        <p:nvSpPr>
          <p:cNvPr id="1027" name="Line 10"/>
          <p:cNvSpPr>
            <a:spLocks noChangeShapeType="1"/>
          </p:cNvSpPr>
          <p:nvPr userDrawn="1"/>
        </p:nvSpPr>
        <p:spPr bwMode="auto">
          <a:xfrm>
            <a:off x="627063" y="3429000"/>
            <a:ext cx="10906125" cy="0"/>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11"/>
          <p:cNvSpPr>
            <a:spLocks noChangeShapeType="1"/>
          </p:cNvSpPr>
          <p:nvPr userDrawn="1"/>
        </p:nvSpPr>
        <p:spPr bwMode="auto">
          <a:xfrm>
            <a:off x="6127750" y="360363"/>
            <a:ext cx="0" cy="6124575"/>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nvGrpSpPr>
          <p:cNvPr id="1029" name="Group 14"/>
          <p:cNvGrpSpPr>
            <a:grpSpLocks/>
          </p:cNvGrpSpPr>
          <p:nvPr userDrawn="1"/>
        </p:nvGrpSpPr>
        <p:grpSpPr bwMode="auto">
          <a:xfrm>
            <a:off x="627063" y="360363"/>
            <a:ext cx="10906125" cy="6124575"/>
            <a:chOff x="296" y="227"/>
            <a:chExt cx="5153" cy="3858"/>
          </a:xfrm>
        </p:grpSpPr>
        <p:grpSp>
          <p:nvGrpSpPr>
            <p:cNvPr id="1055" name="Group 13"/>
            <p:cNvGrpSpPr>
              <a:grpSpLocks/>
            </p:cNvGrpSpPr>
            <p:nvPr userDrawn="1"/>
          </p:nvGrpSpPr>
          <p:grpSpPr bwMode="auto">
            <a:xfrm>
              <a:off x="296" y="235"/>
              <a:ext cx="5153" cy="3842"/>
              <a:chOff x="296" y="235"/>
              <a:chExt cx="5153" cy="3842"/>
            </a:xfrm>
          </p:grpSpPr>
          <p:grpSp>
            <p:nvGrpSpPr>
              <p:cNvPr id="1057" name="Group 12"/>
              <p:cNvGrpSpPr>
                <a:grpSpLocks/>
              </p:cNvGrpSpPr>
              <p:nvPr userDrawn="1"/>
            </p:nvGrpSpPr>
            <p:grpSpPr bwMode="auto">
              <a:xfrm>
                <a:off x="296" y="235"/>
                <a:ext cx="5153" cy="3842"/>
                <a:chOff x="296" y="235"/>
                <a:chExt cx="5153" cy="3842"/>
              </a:xfrm>
            </p:grpSpPr>
            <p:sp>
              <p:nvSpPr>
                <p:cNvPr id="10" name="Rectangle 8"/>
                <p:cNvSpPr>
                  <a:spLocks noChangeArrowheads="1"/>
                </p:cNvSpPr>
                <p:nvPr userDrawn="1"/>
              </p:nvSpPr>
              <p:spPr bwMode="auto">
                <a:xfrm>
                  <a:off x="296" y="235"/>
                  <a:ext cx="5153" cy="3842"/>
                </a:xfrm>
                <a:prstGeom prst="rect">
                  <a:avLst/>
                </a:prstGeom>
                <a:noFill/>
                <a:ln w="3175">
                  <a:solidFill>
                    <a:schemeClr val="bg2">
                      <a:lumMod val="25000"/>
                    </a:schemeClr>
                  </a:solidFill>
                  <a:miter lim="800000"/>
                  <a:headEnd/>
                  <a:tailEnd/>
                </a:ln>
                <a:effectLst/>
              </p:spPr>
              <p:txBody>
                <a:bodyPr wrap="none" anchor="ctr"/>
                <a:lstStyle/>
                <a:p>
                  <a:pPr>
                    <a:defRPr/>
                  </a:pPr>
                  <a:endParaRPr lang="en-US" dirty="0"/>
                </a:p>
              </p:txBody>
            </p:sp>
            <p:sp>
              <p:nvSpPr>
                <p:cNvPr id="11" name="Rectangle 9"/>
                <p:cNvSpPr>
                  <a:spLocks noChangeArrowheads="1"/>
                </p:cNvSpPr>
                <p:nvPr userDrawn="1"/>
              </p:nvSpPr>
              <p:spPr bwMode="auto">
                <a:xfrm>
                  <a:off x="576" y="447"/>
                  <a:ext cx="4600" cy="3418"/>
                </a:xfrm>
                <a:prstGeom prst="rect">
                  <a:avLst/>
                </a:prstGeom>
                <a:noFill/>
                <a:ln w="3175">
                  <a:solidFill>
                    <a:schemeClr val="bg2">
                      <a:lumMod val="50000"/>
                    </a:schemeClr>
                  </a:solidFill>
                  <a:miter lim="800000"/>
                  <a:headEnd/>
                  <a:tailEnd/>
                </a:ln>
                <a:effectLst/>
              </p:spPr>
              <p:txBody>
                <a:bodyPr wrap="none" anchor="ctr"/>
                <a:lstStyle/>
                <a:p>
                  <a:pPr>
                    <a:defRPr/>
                  </a:pPr>
                  <a:endParaRPr lang="en-US" dirty="0"/>
                </a:p>
              </p:txBody>
            </p:sp>
          </p:grpSp>
          <p:sp>
            <p:nvSpPr>
              <p:cNvPr id="1058" name="Line 10"/>
              <p:cNvSpPr>
                <a:spLocks noChangeShapeType="1"/>
              </p:cNvSpPr>
              <p:nvPr userDrawn="1"/>
            </p:nvSpPr>
            <p:spPr bwMode="auto">
              <a:xfrm>
                <a:off x="296" y="2160"/>
                <a:ext cx="5153" cy="0"/>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1056" name="Line 11"/>
            <p:cNvSpPr>
              <a:spLocks noChangeShapeType="1"/>
            </p:cNvSpPr>
            <p:nvPr userDrawn="1"/>
          </p:nvSpPr>
          <p:spPr bwMode="auto">
            <a:xfrm>
              <a:off x="2895" y="227"/>
              <a:ext cx="0" cy="3858"/>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89" name="Rectangle 9"/>
          <p:cNvSpPr>
            <a:spLocks noChangeArrowheads="1"/>
          </p:cNvSpPr>
          <p:nvPr userDrawn="1"/>
        </p:nvSpPr>
        <p:spPr bwMode="auto">
          <a:xfrm>
            <a:off x="1219200" y="709613"/>
            <a:ext cx="9736138" cy="5426075"/>
          </a:xfrm>
          <a:prstGeom prst="rect">
            <a:avLst/>
          </a:prstGeom>
          <a:noFill/>
          <a:ln w="3175">
            <a:solidFill>
              <a:schemeClr val="bg2">
                <a:lumMod val="50000"/>
              </a:schemeClr>
            </a:solidFill>
            <a:miter lim="800000"/>
            <a:headEnd/>
            <a:tailEnd/>
          </a:ln>
          <a:effectLst/>
        </p:spPr>
        <p:txBody>
          <a:bodyPr wrap="none" anchor="ctr"/>
          <a:lstStyle/>
          <a:p>
            <a:pPr>
              <a:defRPr/>
            </a:pPr>
            <a:endParaRPr lang="en-US" dirty="0"/>
          </a:p>
        </p:txBody>
      </p:sp>
      <p:sp>
        <p:nvSpPr>
          <p:cNvPr id="1031" name="Line 10"/>
          <p:cNvSpPr>
            <a:spLocks noChangeShapeType="1"/>
          </p:cNvSpPr>
          <p:nvPr userDrawn="1"/>
        </p:nvSpPr>
        <p:spPr bwMode="auto">
          <a:xfrm>
            <a:off x="627063" y="3429000"/>
            <a:ext cx="10906125" cy="0"/>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32" name="Line 11"/>
          <p:cNvSpPr>
            <a:spLocks noChangeShapeType="1"/>
          </p:cNvSpPr>
          <p:nvPr userDrawn="1"/>
        </p:nvSpPr>
        <p:spPr bwMode="auto">
          <a:xfrm>
            <a:off x="6127750" y="360363"/>
            <a:ext cx="0" cy="6124575"/>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nvGrpSpPr>
          <p:cNvPr id="1033" name="Group 14"/>
          <p:cNvGrpSpPr>
            <a:grpSpLocks/>
          </p:cNvGrpSpPr>
          <p:nvPr userDrawn="1"/>
        </p:nvGrpSpPr>
        <p:grpSpPr bwMode="auto">
          <a:xfrm>
            <a:off x="627063" y="360363"/>
            <a:ext cx="10906125" cy="6124575"/>
            <a:chOff x="296" y="227"/>
            <a:chExt cx="5153" cy="3858"/>
          </a:xfrm>
        </p:grpSpPr>
        <p:grpSp>
          <p:nvGrpSpPr>
            <p:cNvPr id="1049" name="Group 13"/>
            <p:cNvGrpSpPr>
              <a:grpSpLocks/>
            </p:cNvGrpSpPr>
            <p:nvPr userDrawn="1"/>
          </p:nvGrpSpPr>
          <p:grpSpPr bwMode="auto">
            <a:xfrm>
              <a:off x="296" y="235"/>
              <a:ext cx="5153" cy="3842"/>
              <a:chOff x="296" y="235"/>
              <a:chExt cx="5153" cy="3842"/>
            </a:xfrm>
          </p:grpSpPr>
          <p:grpSp>
            <p:nvGrpSpPr>
              <p:cNvPr id="1051" name="Group 12"/>
              <p:cNvGrpSpPr>
                <a:grpSpLocks/>
              </p:cNvGrpSpPr>
              <p:nvPr userDrawn="1"/>
            </p:nvGrpSpPr>
            <p:grpSpPr bwMode="auto">
              <a:xfrm>
                <a:off x="296" y="235"/>
                <a:ext cx="5153" cy="3842"/>
                <a:chOff x="296" y="235"/>
                <a:chExt cx="5153" cy="3842"/>
              </a:xfrm>
            </p:grpSpPr>
            <p:sp>
              <p:nvSpPr>
                <p:cNvPr id="97" name="Rectangle 8"/>
                <p:cNvSpPr>
                  <a:spLocks noChangeArrowheads="1"/>
                </p:cNvSpPr>
                <p:nvPr userDrawn="1"/>
              </p:nvSpPr>
              <p:spPr bwMode="auto">
                <a:xfrm>
                  <a:off x="296" y="235"/>
                  <a:ext cx="5153" cy="3842"/>
                </a:xfrm>
                <a:prstGeom prst="rect">
                  <a:avLst/>
                </a:prstGeom>
                <a:noFill/>
                <a:ln w="3175">
                  <a:solidFill>
                    <a:schemeClr val="bg2">
                      <a:lumMod val="25000"/>
                    </a:schemeClr>
                  </a:solidFill>
                  <a:miter lim="800000"/>
                  <a:headEnd/>
                  <a:tailEnd/>
                </a:ln>
                <a:effectLst/>
              </p:spPr>
              <p:txBody>
                <a:bodyPr wrap="none" anchor="ctr"/>
                <a:lstStyle/>
                <a:p>
                  <a:pPr>
                    <a:defRPr/>
                  </a:pPr>
                  <a:endParaRPr lang="en-US" dirty="0"/>
                </a:p>
              </p:txBody>
            </p:sp>
            <p:sp>
              <p:nvSpPr>
                <p:cNvPr id="98" name="Rectangle 9"/>
                <p:cNvSpPr>
                  <a:spLocks noChangeArrowheads="1"/>
                </p:cNvSpPr>
                <p:nvPr userDrawn="1"/>
              </p:nvSpPr>
              <p:spPr bwMode="auto">
                <a:xfrm>
                  <a:off x="576" y="447"/>
                  <a:ext cx="4600" cy="3418"/>
                </a:xfrm>
                <a:prstGeom prst="rect">
                  <a:avLst/>
                </a:prstGeom>
                <a:noFill/>
                <a:ln w="3175">
                  <a:solidFill>
                    <a:schemeClr val="bg2">
                      <a:lumMod val="50000"/>
                    </a:schemeClr>
                  </a:solidFill>
                  <a:miter lim="800000"/>
                  <a:headEnd/>
                  <a:tailEnd/>
                </a:ln>
                <a:effectLst/>
              </p:spPr>
              <p:txBody>
                <a:bodyPr wrap="none" anchor="ctr"/>
                <a:lstStyle/>
                <a:p>
                  <a:pPr>
                    <a:defRPr/>
                  </a:pPr>
                  <a:endParaRPr lang="en-US" dirty="0"/>
                </a:p>
              </p:txBody>
            </p:sp>
          </p:grpSp>
          <p:sp>
            <p:nvSpPr>
              <p:cNvPr id="1052" name="Line 10"/>
              <p:cNvSpPr>
                <a:spLocks noChangeShapeType="1"/>
              </p:cNvSpPr>
              <p:nvPr userDrawn="1"/>
            </p:nvSpPr>
            <p:spPr bwMode="auto">
              <a:xfrm>
                <a:off x="296" y="2160"/>
                <a:ext cx="5153" cy="0"/>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1050" name="Line 11"/>
            <p:cNvSpPr>
              <a:spLocks noChangeShapeType="1"/>
            </p:cNvSpPr>
            <p:nvPr userDrawn="1"/>
          </p:nvSpPr>
          <p:spPr bwMode="auto">
            <a:xfrm>
              <a:off x="2895" y="227"/>
              <a:ext cx="0" cy="3858"/>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99" name="Прямоугольник 6"/>
          <p:cNvSpPr>
            <a:spLocks noChangeArrowheads="1"/>
          </p:cNvSpPr>
          <p:nvPr userDrawn="1"/>
        </p:nvSpPr>
        <p:spPr bwMode="auto">
          <a:xfrm>
            <a:off x="10599738" y="5842000"/>
            <a:ext cx="334962"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defRPr/>
            </a:pPr>
            <a:fld id="{256B456C-A035-48C3-95F0-0895067CB522}" type="slidenum">
              <a:rPr lang="ru-RU" altLang="en-US" sz="900" b="1" smtClean="0">
                <a:solidFill>
                  <a:srgbClr val="CDAC09"/>
                </a:solidFill>
                <a:latin typeface="Arial" panose="020B0604020202020204" pitchFamily="34" charset="0"/>
                <a:ea typeface="Karla" pitchFamily="2" charset="0"/>
                <a:cs typeface="Arial" panose="020B0604020202020204" pitchFamily="34" charset="0"/>
              </a:rPr>
              <a:pPr algn="ctr" eaLnBrk="1" hangingPunct="1">
                <a:defRPr/>
              </a:pPr>
              <a:t>‹#›</a:t>
            </a:fld>
            <a:endParaRPr lang="ru-RU" altLang="en-US" sz="1200" b="1" smtClean="0">
              <a:solidFill>
                <a:srgbClr val="CDAC09"/>
              </a:solidFill>
              <a:latin typeface="Arial" panose="020B0604020202020204" pitchFamily="34" charset="0"/>
              <a:ea typeface="Karla" pitchFamily="2" charset="0"/>
              <a:cs typeface="Arial" panose="020B0604020202020204" pitchFamily="34" charset="0"/>
            </a:endParaRPr>
          </a:p>
        </p:txBody>
      </p:sp>
      <p:sp>
        <p:nvSpPr>
          <p:cNvPr id="100" name="Прямоугольник 7"/>
          <p:cNvSpPr/>
          <p:nvPr userDrawn="1"/>
        </p:nvSpPr>
        <p:spPr>
          <a:xfrm>
            <a:off x="10579100" y="6072188"/>
            <a:ext cx="376238" cy="57150"/>
          </a:xfrm>
          <a:prstGeom prst="rect">
            <a:avLst/>
          </a:prstGeom>
          <a:solidFill>
            <a:srgbClr val="CDAC0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101" name="Прямоугольник 36"/>
          <p:cNvSpPr/>
          <p:nvPr userDrawn="1"/>
        </p:nvSpPr>
        <p:spPr>
          <a:xfrm>
            <a:off x="0" y="0"/>
            <a:ext cx="12192000" cy="1346200"/>
          </a:xfrm>
          <a:prstGeom prst="rect">
            <a:avLst/>
          </a:prstGeom>
          <a:solidFill>
            <a:srgbClr val="2F405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grpSp>
        <p:nvGrpSpPr>
          <p:cNvPr id="1037" name="Группа 37"/>
          <p:cNvGrpSpPr>
            <a:grpSpLocks/>
          </p:cNvGrpSpPr>
          <p:nvPr userDrawn="1"/>
        </p:nvGrpSpPr>
        <p:grpSpPr bwMode="auto">
          <a:xfrm>
            <a:off x="1220788" y="819150"/>
            <a:ext cx="681037" cy="165100"/>
            <a:chOff x="2152493" y="583267"/>
            <a:chExt cx="681788" cy="165205"/>
          </a:xfrm>
        </p:grpSpPr>
        <p:sp>
          <p:nvSpPr>
            <p:cNvPr id="103" name="Овал 5"/>
            <p:cNvSpPr/>
            <p:nvPr/>
          </p:nvSpPr>
          <p:spPr>
            <a:xfrm>
              <a:off x="2152493" y="583267"/>
              <a:ext cx="165282" cy="165205"/>
            </a:xfrm>
            <a:prstGeom prst="ellipse">
              <a:avLst/>
            </a:prstGeom>
            <a:solidFill>
              <a:srgbClr val="CDAC0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104" name="Овал 6"/>
            <p:cNvSpPr/>
            <p:nvPr/>
          </p:nvSpPr>
          <p:spPr>
            <a:xfrm>
              <a:off x="2411540" y="583267"/>
              <a:ext cx="163693" cy="165205"/>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105" name="Овал 7"/>
            <p:cNvSpPr/>
            <p:nvPr/>
          </p:nvSpPr>
          <p:spPr>
            <a:xfrm>
              <a:off x="2668999" y="583267"/>
              <a:ext cx="165282" cy="165205"/>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grpSp>
      <p:cxnSp>
        <p:nvCxnSpPr>
          <p:cNvPr id="106" name="Прямая соединительная линия 33"/>
          <p:cNvCxnSpPr/>
          <p:nvPr userDrawn="1"/>
        </p:nvCxnSpPr>
        <p:spPr>
          <a:xfrm>
            <a:off x="0" y="1220788"/>
            <a:ext cx="1901825" cy="0"/>
          </a:xfrm>
          <a:prstGeom prst="line">
            <a:avLst/>
          </a:prstGeom>
          <a:ln w="57150">
            <a:solidFill>
              <a:srgbClr val="CDAC09"/>
            </a:solidFill>
          </a:ln>
        </p:spPr>
        <p:style>
          <a:lnRef idx="1">
            <a:schemeClr val="accent1"/>
          </a:lnRef>
          <a:fillRef idx="0">
            <a:schemeClr val="accent1"/>
          </a:fillRef>
          <a:effectRef idx="0">
            <a:schemeClr val="accent1"/>
          </a:effectRef>
          <a:fontRef idx="minor">
            <a:schemeClr val="tx1"/>
          </a:fontRef>
        </p:style>
      </p:cxnSp>
      <p:sp>
        <p:nvSpPr>
          <p:cNvPr id="1039" name="Line 10"/>
          <p:cNvSpPr>
            <a:spLocks noChangeShapeType="1"/>
          </p:cNvSpPr>
          <p:nvPr userDrawn="1"/>
        </p:nvSpPr>
        <p:spPr bwMode="auto">
          <a:xfrm>
            <a:off x="627063" y="3429000"/>
            <a:ext cx="10906125" cy="0"/>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40" name="Line 11"/>
          <p:cNvSpPr>
            <a:spLocks noChangeShapeType="1"/>
          </p:cNvSpPr>
          <p:nvPr userDrawn="1"/>
        </p:nvSpPr>
        <p:spPr bwMode="auto">
          <a:xfrm>
            <a:off x="6127750" y="360363"/>
            <a:ext cx="0" cy="6124575"/>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7" name="Oval 116"/>
          <p:cNvSpPr/>
          <p:nvPr userDrawn="1"/>
        </p:nvSpPr>
        <p:spPr>
          <a:xfrm>
            <a:off x="8916988" y="-36513"/>
            <a:ext cx="2398712" cy="2397126"/>
          </a:xfrm>
          <a:prstGeom prst="ellipse">
            <a:avLst/>
          </a:prstGeom>
          <a:blipFill dpi="0" rotWithShape="1">
            <a:blip r:embed="rId4">
              <a:alphaModFix amt="2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8" name="Rectangle 117"/>
          <p:cNvSpPr/>
          <p:nvPr userDrawn="1"/>
        </p:nvSpPr>
        <p:spPr>
          <a:xfrm>
            <a:off x="0" y="1350963"/>
            <a:ext cx="12192000" cy="55594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19" name="Прямоугольник 6"/>
          <p:cNvSpPr>
            <a:spLocks noChangeArrowheads="1"/>
          </p:cNvSpPr>
          <p:nvPr userDrawn="1"/>
        </p:nvSpPr>
        <p:spPr bwMode="auto">
          <a:xfrm>
            <a:off x="10580688" y="5842000"/>
            <a:ext cx="3730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defRPr/>
            </a:pPr>
            <a:fld id="{08A5F8B4-182A-4286-8C12-263E6E9F6244}" type="slidenum">
              <a:rPr lang="ru-RU" altLang="en-US" sz="1200" b="1" smtClean="0">
                <a:solidFill>
                  <a:srgbClr val="2F4057"/>
                </a:solidFill>
                <a:latin typeface="Arial" panose="020B0604020202020204" pitchFamily="34" charset="0"/>
                <a:ea typeface="Karla" pitchFamily="2" charset="0"/>
                <a:cs typeface="Arial" panose="020B0604020202020204" pitchFamily="34" charset="0"/>
              </a:rPr>
              <a:pPr algn="ctr" eaLnBrk="1" hangingPunct="1">
                <a:defRPr/>
              </a:pPr>
              <a:t>‹#›</a:t>
            </a:fld>
            <a:endParaRPr lang="ru-RU" altLang="en-US" sz="1200" b="1" dirty="0" smtClean="0">
              <a:solidFill>
                <a:srgbClr val="2F4057"/>
              </a:solidFill>
              <a:latin typeface="Arial" panose="020B0604020202020204" pitchFamily="34" charset="0"/>
              <a:ea typeface="Karla" pitchFamily="2" charset="0"/>
              <a:cs typeface="Arial" panose="020B0604020202020204" pitchFamily="34" charset="0"/>
            </a:endParaRPr>
          </a:p>
        </p:txBody>
      </p:sp>
      <p:sp>
        <p:nvSpPr>
          <p:cNvPr id="120" name="Прямоугольник 7"/>
          <p:cNvSpPr/>
          <p:nvPr userDrawn="1"/>
        </p:nvSpPr>
        <p:spPr>
          <a:xfrm>
            <a:off x="10466388" y="6072188"/>
            <a:ext cx="488950" cy="57150"/>
          </a:xfrm>
          <a:prstGeom prst="rect">
            <a:avLst/>
          </a:prstGeom>
          <a:solidFill>
            <a:srgbClr val="2F405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131" name="Подзаголовок 2"/>
          <p:cNvSpPr txBox="1">
            <a:spLocks/>
          </p:cNvSpPr>
          <p:nvPr userDrawn="1"/>
        </p:nvSpPr>
        <p:spPr bwMode="auto">
          <a:xfrm>
            <a:off x="2152650" y="1709738"/>
            <a:ext cx="7589838" cy="413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King" pitchFamily="2" charset="0"/>
              </a:defRPr>
            </a:lvl1pPr>
            <a:lvl2pPr marL="685800" indent="-22860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eaLnBrk="1" hangingPunct="1">
              <a:lnSpc>
                <a:spcPct val="150000"/>
              </a:lnSpc>
              <a:buFont typeface="Arial" panose="020B0604020202020204" pitchFamily="34" charset="0"/>
              <a:buChar char="•"/>
              <a:defRPr/>
            </a:pPr>
            <a:endParaRPr lang="en-US" altLang="en-US" sz="2000" dirty="0" smtClean="0">
              <a:latin typeface="Arial" panose="020B0604020202020204" pitchFamily="34" charset="0"/>
              <a:ea typeface="Karla" pitchFamily="2" charset="0"/>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896" r:id="rId1"/>
    <p:sldLayoutId id="2147483895" r:id="rId2"/>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122" name="TextBox 7"/>
          <p:cNvSpPr txBox="1">
            <a:spLocks noChangeArrowheads="1"/>
          </p:cNvSpPr>
          <p:nvPr/>
        </p:nvSpPr>
        <p:spPr bwMode="auto">
          <a:xfrm>
            <a:off x="2376488" y="3057107"/>
            <a:ext cx="743902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4000" b="1" dirty="0" smtClean="0">
                <a:solidFill>
                  <a:srgbClr val="2F4057"/>
                </a:solidFill>
                <a:latin typeface="Arial" panose="020B0604020202020204" pitchFamily="34" charset="0"/>
                <a:cs typeface="Arial" panose="020B0604020202020204" pitchFamily="34" charset="0"/>
              </a:rPr>
              <a:t>Update on Systems Transformation</a:t>
            </a:r>
            <a:endParaRPr lang="en-US" altLang="en-US" sz="4000" b="1" dirty="0">
              <a:solidFill>
                <a:srgbClr val="2F4057"/>
              </a:solidFill>
              <a:latin typeface="Arial" panose="020B0604020202020204" pitchFamily="34" charset="0"/>
              <a:cs typeface="Arial" panose="020B0604020202020204" pitchFamily="34" charset="0"/>
            </a:endParaRPr>
          </a:p>
          <a:p>
            <a:pPr algn="ctr" eaLnBrk="1" hangingPunct="1"/>
            <a:endParaRPr lang="en-US" altLang="en-US" sz="1600" dirty="0">
              <a:latin typeface="Raleway ExtraBold" pitchFamily="34" charset="-52"/>
            </a:endParaRPr>
          </a:p>
        </p:txBody>
      </p:sp>
      <p:sp>
        <p:nvSpPr>
          <p:cNvPr id="5123" name="TextBox 6"/>
          <p:cNvSpPr txBox="1">
            <a:spLocks noChangeArrowheads="1"/>
          </p:cNvSpPr>
          <p:nvPr/>
        </p:nvSpPr>
        <p:spPr bwMode="auto">
          <a:xfrm>
            <a:off x="2376488" y="4280672"/>
            <a:ext cx="74390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2400" dirty="0">
                <a:latin typeface="Arial" panose="020B0604020202020204" pitchFamily="34" charset="0"/>
                <a:cs typeface="Arial" panose="020B0604020202020204" pitchFamily="34" charset="0"/>
              </a:rPr>
              <a:t>City of Tacoma </a:t>
            </a:r>
            <a:r>
              <a:rPr lang="en-US" altLang="en-US" sz="2400" dirty="0" smtClean="0">
                <a:latin typeface="Arial" panose="020B0604020202020204" pitchFamily="34" charset="0"/>
                <a:cs typeface="Arial" panose="020B0604020202020204" pitchFamily="34" charset="0"/>
              </a:rPr>
              <a:t>| City Manager’s Office</a:t>
            </a:r>
            <a:endParaRPr lang="en-US" altLang="en-US" sz="2400" dirty="0">
              <a:latin typeface="Arial" panose="020B0604020202020204" pitchFamily="34" charset="0"/>
              <a:cs typeface="Arial" panose="020B0604020202020204" pitchFamily="34" charset="0"/>
            </a:endParaRPr>
          </a:p>
          <a:p>
            <a:pPr algn="ctr" eaLnBrk="1" hangingPunct="1"/>
            <a:endParaRPr lang="en-US" altLang="en-US" sz="1600" dirty="0">
              <a:latin typeface="Raleway ExtraBold" pitchFamily="34" charset="-52"/>
            </a:endParaRPr>
          </a:p>
        </p:txBody>
      </p:sp>
      <p:sp>
        <p:nvSpPr>
          <p:cNvPr id="5124" name="TextBox 8"/>
          <p:cNvSpPr txBox="1">
            <a:spLocks noChangeArrowheads="1"/>
          </p:cNvSpPr>
          <p:nvPr/>
        </p:nvSpPr>
        <p:spPr bwMode="auto">
          <a:xfrm>
            <a:off x="2322513" y="4722813"/>
            <a:ext cx="743902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2400" b="1" dirty="0" smtClean="0">
                <a:solidFill>
                  <a:srgbClr val="2F4057"/>
                </a:solidFill>
                <a:latin typeface="Arial" panose="020B0604020202020204" pitchFamily="34" charset="0"/>
                <a:cs typeface="Arial" panose="020B0604020202020204" pitchFamily="34" charset="0"/>
              </a:rPr>
              <a:t>Study Session </a:t>
            </a:r>
            <a:endParaRPr lang="en-US" altLang="en-US" sz="2400" b="1" dirty="0">
              <a:solidFill>
                <a:srgbClr val="2F4057"/>
              </a:solidFill>
              <a:latin typeface="Arial" panose="020B0604020202020204" pitchFamily="34" charset="0"/>
              <a:cs typeface="Arial" panose="020B0604020202020204" pitchFamily="34" charset="0"/>
            </a:endParaRPr>
          </a:p>
          <a:p>
            <a:pPr algn="ctr" eaLnBrk="1" hangingPunct="1"/>
            <a:r>
              <a:rPr lang="en-US" altLang="en-US" sz="2400" b="1" dirty="0" smtClean="0">
                <a:solidFill>
                  <a:srgbClr val="2F4057"/>
                </a:solidFill>
                <a:latin typeface="Arial" panose="020B0604020202020204" pitchFamily="34" charset="0"/>
                <a:cs typeface="Arial" panose="020B0604020202020204" pitchFamily="34" charset="0"/>
              </a:rPr>
              <a:t>7/28/2020</a:t>
            </a:r>
            <a:endParaRPr lang="en-US" altLang="en-US" sz="2400" b="1" dirty="0">
              <a:solidFill>
                <a:srgbClr val="2F4057"/>
              </a:solidFill>
              <a:latin typeface="Arial" panose="020B0604020202020204" pitchFamily="34" charset="0"/>
              <a:cs typeface="Arial" panose="020B0604020202020204" pitchFamily="34" charset="0"/>
            </a:endParaRPr>
          </a:p>
          <a:p>
            <a:pPr algn="ctr" eaLnBrk="1" hangingPunct="1"/>
            <a:r>
              <a:rPr lang="en-US" altLang="en-US" sz="2400" b="1" dirty="0" smtClean="0">
                <a:solidFill>
                  <a:srgbClr val="2F4057"/>
                </a:solidFill>
                <a:latin typeface="Arial" panose="020B0604020202020204" pitchFamily="34" charset="0"/>
                <a:cs typeface="Arial" panose="020B0604020202020204" pitchFamily="34" charset="0"/>
              </a:rPr>
              <a:t>ITEM #2</a:t>
            </a:r>
            <a:endParaRPr lang="en-US" altLang="en-US" sz="2400" b="1" dirty="0">
              <a:solidFill>
                <a:srgbClr val="2F4057"/>
              </a:solidFill>
              <a:latin typeface="Arial" panose="020B0604020202020204" pitchFamily="34" charset="0"/>
              <a:cs typeface="Arial" panose="020B0604020202020204" pitchFamily="34" charset="0"/>
            </a:endParaRPr>
          </a:p>
          <a:p>
            <a:pPr algn="ctr" eaLnBrk="1" hangingPunct="1"/>
            <a:endParaRPr lang="en-US" altLang="en-US" sz="2400" dirty="0">
              <a:latin typeface="Raleway ExtraBold" pitchFamily="34" charset="-5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3"/>
          <p:cNvSpPr txBox="1">
            <a:spLocks noChangeArrowheads="1"/>
          </p:cNvSpPr>
          <p:nvPr/>
        </p:nvSpPr>
        <p:spPr bwMode="auto">
          <a:xfrm>
            <a:off x="1874838" y="658813"/>
            <a:ext cx="78438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eaLnBrk="1" hangingPunct="1"/>
            <a:r>
              <a:rPr lang="en-US" altLang="en-US" sz="4400" b="1" dirty="0">
                <a:solidFill>
                  <a:schemeClr val="bg1"/>
                </a:solidFill>
                <a:latin typeface="Arial" panose="020B0604020202020204" pitchFamily="34" charset="0"/>
                <a:cs typeface="Arial" panose="020B0604020202020204" pitchFamily="34" charset="0"/>
              </a:rPr>
              <a:t>OVERVIEW</a:t>
            </a:r>
            <a:endParaRPr lang="en-US" altLang="en-US" sz="1600" b="1" dirty="0">
              <a:solidFill>
                <a:srgbClr val="CA4E39"/>
              </a:solidFill>
              <a:latin typeface="Arial" panose="020B0604020202020204" pitchFamily="34" charset="0"/>
              <a:cs typeface="Arial" panose="020B0604020202020204" pitchFamily="34" charset="0"/>
            </a:endParaRPr>
          </a:p>
          <a:p>
            <a:pPr eaLnBrk="1" hangingPunct="1"/>
            <a:endParaRPr lang="en-US" altLang="en-US" sz="1600" dirty="0">
              <a:solidFill>
                <a:schemeClr val="bg1"/>
              </a:solidFill>
              <a:latin typeface="Raleway ExtraBold" pitchFamily="34" charset="-52"/>
            </a:endParaRPr>
          </a:p>
        </p:txBody>
      </p:sp>
      <p:sp>
        <p:nvSpPr>
          <p:cNvPr id="27" name="Подзаголовок 2"/>
          <p:cNvSpPr txBox="1">
            <a:spLocks/>
          </p:cNvSpPr>
          <p:nvPr/>
        </p:nvSpPr>
        <p:spPr>
          <a:xfrm>
            <a:off x="1874838" y="1747838"/>
            <a:ext cx="8462962" cy="4068762"/>
          </a:xfrm>
          <a:prstGeom prst="rect">
            <a:avLst/>
          </a:prstGeom>
        </p:spPr>
        <p:txBody>
          <a:bodyPr spcCol="18000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50000"/>
              </a:lnSpc>
              <a:spcBef>
                <a:spcPts val="0"/>
              </a:spcBef>
              <a:spcAft>
                <a:spcPts val="0"/>
              </a:spcAft>
              <a:defRPr/>
            </a:pPr>
            <a:r>
              <a:rPr lang="en-US" kern="0" dirty="0" smtClean="0">
                <a:latin typeface="Arial" panose="020B0604020202020204" pitchFamily="34" charset="0"/>
                <a:ea typeface="Karla" pitchFamily="2" charset="0"/>
                <a:cs typeface="Arial" panose="020B0604020202020204" pitchFamily="34" charset="0"/>
              </a:rPr>
              <a:t>Resolution 40622 passed on June 30</a:t>
            </a:r>
            <a:r>
              <a:rPr lang="en-US" kern="0" baseline="30000" dirty="0" smtClean="0">
                <a:latin typeface="Arial" panose="020B0604020202020204" pitchFamily="34" charset="0"/>
                <a:ea typeface="Karla" pitchFamily="2" charset="0"/>
                <a:cs typeface="Arial" panose="020B0604020202020204" pitchFamily="34" charset="0"/>
              </a:rPr>
              <a:t>th</a:t>
            </a:r>
            <a:endParaRPr lang="en-US" kern="0" dirty="0" smtClean="0">
              <a:latin typeface="Arial" panose="020B0604020202020204" pitchFamily="34" charset="0"/>
              <a:ea typeface="Karla" pitchFamily="2" charset="0"/>
              <a:cs typeface="Arial" panose="020B0604020202020204" pitchFamily="34" charset="0"/>
            </a:endParaRPr>
          </a:p>
          <a:p>
            <a:pPr fontAlgn="auto">
              <a:lnSpc>
                <a:spcPct val="150000"/>
              </a:lnSpc>
              <a:spcBef>
                <a:spcPts val="0"/>
              </a:spcBef>
              <a:spcAft>
                <a:spcPts val="0"/>
              </a:spcAft>
              <a:defRPr/>
            </a:pPr>
            <a:r>
              <a:rPr lang="en-US" kern="0" dirty="0" smtClean="0">
                <a:latin typeface="Arial" panose="020B0604020202020204" pitchFamily="34" charset="0"/>
                <a:ea typeface="Karla" pitchFamily="2" charset="0"/>
                <a:cs typeface="Arial" panose="020B0604020202020204" pitchFamily="34" charset="0"/>
              </a:rPr>
              <a:t>Weekly report at Council Study Sessions on 5 sections: </a:t>
            </a:r>
          </a:p>
          <a:p>
            <a:pPr marL="457200" lvl="1" indent="0" fontAlgn="auto">
              <a:lnSpc>
                <a:spcPct val="150000"/>
              </a:lnSpc>
              <a:spcBef>
                <a:spcPts val="0"/>
              </a:spcBef>
              <a:spcAft>
                <a:spcPts val="0"/>
              </a:spcAft>
              <a:buNone/>
              <a:defRPr/>
            </a:pPr>
            <a:endParaRPr lang="en-US" kern="0" dirty="0">
              <a:latin typeface="Arial" panose="020B0604020202020204" pitchFamily="34" charset="0"/>
              <a:ea typeface="Karla" pitchFamily="2"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3"/>
          <p:cNvSpPr txBox="1">
            <a:spLocks noChangeArrowheads="1"/>
          </p:cNvSpPr>
          <p:nvPr/>
        </p:nvSpPr>
        <p:spPr bwMode="auto">
          <a:xfrm>
            <a:off x="1874838" y="658813"/>
            <a:ext cx="78438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eaLnBrk="1" hangingPunct="1"/>
            <a:r>
              <a:rPr lang="en-US" altLang="en-US" sz="4400" b="1" dirty="0" smtClean="0">
                <a:solidFill>
                  <a:schemeClr val="bg1"/>
                </a:solidFill>
                <a:latin typeface="Arial" panose="020B0604020202020204" pitchFamily="34" charset="0"/>
                <a:cs typeface="Arial" panose="020B0604020202020204" pitchFamily="34" charset="0"/>
              </a:rPr>
              <a:t>OVERVIEW</a:t>
            </a:r>
            <a:endParaRPr lang="en-US" altLang="en-US" sz="1600" b="1" dirty="0">
              <a:solidFill>
                <a:srgbClr val="CA4E39"/>
              </a:solidFill>
              <a:latin typeface="Arial" panose="020B0604020202020204" pitchFamily="34" charset="0"/>
              <a:cs typeface="Arial" panose="020B0604020202020204" pitchFamily="34" charset="0"/>
            </a:endParaRPr>
          </a:p>
          <a:p>
            <a:pPr eaLnBrk="1" hangingPunct="1"/>
            <a:endParaRPr lang="en-US" altLang="en-US" sz="1600" dirty="0">
              <a:solidFill>
                <a:schemeClr val="bg1"/>
              </a:solidFill>
              <a:latin typeface="Raleway ExtraBold" pitchFamily="34" charset="-52"/>
            </a:endParaRPr>
          </a:p>
        </p:txBody>
      </p:sp>
      <p:sp>
        <p:nvSpPr>
          <p:cNvPr id="27" name="Подзаголовок 2"/>
          <p:cNvSpPr txBox="1">
            <a:spLocks/>
          </p:cNvSpPr>
          <p:nvPr/>
        </p:nvSpPr>
        <p:spPr>
          <a:xfrm>
            <a:off x="833628" y="1747838"/>
            <a:ext cx="10524744" cy="4068762"/>
          </a:xfrm>
          <a:prstGeom prst="rect">
            <a:avLst/>
          </a:prstGeom>
        </p:spPr>
        <p:txBody>
          <a:bodyPr spcCol="18000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lnSpc>
                <a:spcPct val="150000"/>
              </a:lnSpc>
              <a:spcBef>
                <a:spcPts val="0"/>
              </a:spcBef>
              <a:spcAft>
                <a:spcPts val="0"/>
              </a:spcAft>
              <a:buFont typeface="Arial" panose="020B0604020202020204" pitchFamily="34" charset="0"/>
              <a:buNone/>
              <a:defRPr/>
            </a:pPr>
            <a:r>
              <a:rPr lang="en-US" kern="0" dirty="0" smtClean="0">
                <a:latin typeface="Arial" panose="020B0604020202020204" pitchFamily="34" charset="0"/>
                <a:ea typeface="Karla" pitchFamily="2" charset="0"/>
                <a:cs typeface="Arial" panose="020B0604020202020204" pitchFamily="34" charset="0"/>
              </a:rPr>
              <a:t>Be it resolved:</a:t>
            </a:r>
          </a:p>
          <a:p>
            <a:pPr fontAlgn="auto">
              <a:lnSpc>
                <a:spcPct val="150000"/>
              </a:lnSpc>
              <a:spcBef>
                <a:spcPts val="0"/>
              </a:spcBef>
              <a:spcAft>
                <a:spcPts val="0"/>
              </a:spcAft>
              <a:buFont typeface="+mj-lt"/>
              <a:buAutoNum type="arabicPeriod"/>
              <a:defRPr/>
            </a:pPr>
            <a:r>
              <a:rPr lang="en-US" sz="1800" kern="0" dirty="0" smtClean="0">
                <a:latin typeface="Arial" panose="020B0604020202020204" pitchFamily="34" charset="0"/>
                <a:ea typeface="Karla" pitchFamily="2" charset="0"/>
                <a:cs typeface="Arial" panose="020B0604020202020204" pitchFamily="34" charset="0"/>
              </a:rPr>
              <a:t>That </a:t>
            </a:r>
            <a:r>
              <a:rPr lang="en-US" sz="1800" kern="0" dirty="0">
                <a:latin typeface="Arial" panose="020B0604020202020204" pitchFamily="34" charset="0"/>
                <a:ea typeface="Karla" pitchFamily="2" charset="0"/>
                <a:cs typeface="Arial" panose="020B0604020202020204" pitchFamily="34" charset="0"/>
              </a:rPr>
              <a:t>the City Manager is hereby directed </a:t>
            </a:r>
            <a:r>
              <a:rPr lang="en-US" sz="1800" kern="0" dirty="0" smtClean="0">
                <a:latin typeface="Arial" panose="020B0604020202020204" pitchFamily="34" charset="0"/>
                <a:ea typeface="Karla" pitchFamily="2" charset="0"/>
                <a:cs typeface="Arial" panose="020B0604020202020204" pitchFamily="34" charset="0"/>
              </a:rPr>
              <a:t>to </a:t>
            </a:r>
            <a:r>
              <a:rPr lang="en-US" sz="1800" b="1" kern="0" dirty="0" smtClean="0">
                <a:latin typeface="Arial" panose="020B0604020202020204" pitchFamily="34" charset="0"/>
                <a:ea typeface="Karla" pitchFamily="2" charset="0"/>
                <a:cs typeface="Arial" panose="020B0604020202020204" pitchFamily="34" charset="0"/>
              </a:rPr>
              <a:t>keep anti-racism as a top priority in the process of budget development </a:t>
            </a:r>
            <a:r>
              <a:rPr lang="en-US" sz="1800" kern="0" dirty="0" smtClean="0">
                <a:latin typeface="Arial" panose="020B0604020202020204" pitchFamily="34" charset="0"/>
                <a:ea typeface="Karla" pitchFamily="2" charset="0"/>
                <a:cs typeface="Arial" panose="020B0604020202020204" pitchFamily="34" charset="0"/>
              </a:rPr>
              <a:t>and</a:t>
            </a:r>
            <a:r>
              <a:rPr lang="en-US" sz="1800" b="1" kern="0" dirty="0" smtClean="0">
                <a:latin typeface="Arial" panose="020B0604020202020204" pitchFamily="34" charset="0"/>
                <a:ea typeface="Karla" pitchFamily="2" charset="0"/>
                <a:cs typeface="Arial" panose="020B0604020202020204" pitchFamily="34" charset="0"/>
              </a:rPr>
              <a:t> </a:t>
            </a:r>
            <a:r>
              <a:rPr lang="en-US" sz="1800" kern="0" dirty="0" smtClean="0">
                <a:latin typeface="Arial" panose="020B0604020202020204" pitchFamily="34" charset="0"/>
                <a:ea typeface="Karla" pitchFamily="2" charset="0"/>
                <a:cs typeface="Arial" panose="020B0604020202020204" pitchFamily="34" charset="0"/>
              </a:rPr>
              <a:t>prioritize anti-racism in the planning of an </a:t>
            </a:r>
            <a:r>
              <a:rPr lang="en-US" sz="1800" b="1" kern="0" dirty="0" smtClean="0">
                <a:latin typeface="Arial" panose="020B0604020202020204" pitchFamily="34" charset="0"/>
                <a:ea typeface="Karla" pitchFamily="2" charset="0"/>
                <a:cs typeface="Arial" panose="020B0604020202020204" pitchFamily="34" charset="0"/>
              </a:rPr>
              <a:t>economic recovery strategy following COVID-19</a:t>
            </a:r>
            <a:r>
              <a:rPr lang="en-US" sz="1800" kern="0" dirty="0" smtClean="0">
                <a:latin typeface="Arial" panose="020B0604020202020204" pitchFamily="34" charset="0"/>
                <a:ea typeface="Karla" pitchFamily="2" charset="0"/>
                <a:cs typeface="Arial" panose="020B0604020202020204" pitchFamily="34" charset="0"/>
              </a:rPr>
              <a:t>. </a:t>
            </a:r>
          </a:p>
          <a:p>
            <a:pPr fontAlgn="auto">
              <a:lnSpc>
                <a:spcPct val="150000"/>
              </a:lnSpc>
              <a:spcBef>
                <a:spcPts val="0"/>
              </a:spcBef>
              <a:spcAft>
                <a:spcPts val="0"/>
              </a:spcAft>
              <a:buFont typeface="+mj-lt"/>
              <a:buAutoNum type="arabicPeriod"/>
              <a:defRPr/>
            </a:pPr>
            <a:r>
              <a:rPr lang="en-US" sz="1800" kern="0" dirty="0">
                <a:latin typeface="Arial" panose="020B0604020202020204" pitchFamily="34" charset="0"/>
                <a:ea typeface="Karla" pitchFamily="2" charset="0"/>
                <a:cs typeface="Arial" panose="020B0604020202020204" pitchFamily="34" charset="0"/>
              </a:rPr>
              <a:t>That the City Manager is </a:t>
            </a:r>
            <a:r>
              <a:rPr lang="en-US" sz="1800" kern="0" dirty="0" smtClean="0">
                <a:latin typeface="Arial" panose="020B0604020202020204" pitchFamily="34" charset="0"/>
                <a:ea typeface="Karla" pitchFamily="2" charset="0"/>
                <a:cs typeface="Arial" panose="020B0604020202020204" pitchFamily="34" charset="0"/>
              </a:rPr>
              <a:t>hereby </a:t>
            </a:r>
            <a:r>
              <a:rPr lang="en-US" sz="1800" kern="0" dirty="0">
                <a:latin typeface="Arial" panose="020B0604020202020204" pitchFamily="34" charset="0"/>
                <a:ea typeface="Karla" pitchFamily="2" charset="0"/>
                <a:cs typeface="Arial" panose="020B0604020202020204" pitchFamily="34" charset="0"/>
              </a:rPr>
              <a:t>directed </a:t>
            </a:r>
            <a:r>
              <a:rPr lang="en-US" sz="1800" b="1" kern="0" dirty="0">
                <a:latin typeface="Arial" panose="020B0604020202020204" pitchFamily="34" charset="0"/>
                <a:ea typeface="Karla" pitchFamily="2" charset="0"/>
                <a:cs typeface="Arial" panose="020B0604020202020204" pitchFamily="34" charset="0"/>
              </a:rPr>
              <a:t>to prioritize </a:t>
            </a:r>
            <a:r>
              <a:rPr lang="en-US" sz="1800" b="1" kern="0" dirty="0" smtClean="0">
                <a:latin typeface="Arial" panose="020B0604020202020204" pitchFamily="34" charset="0"/>
                <a:ea typeface="Karla" pitchFamily="2" charset="0"/>
                <a:cs typeface="Arial" panose="020B0604020202020204" pitchFamily="34" charset="0"/>
              </a:rPr>
              <a:t>anti-racism in </a:t>
            </a:r>
            <a:r>
              <a:rPr lang="en-US" sz="1800" b="1" kern="0" dirty="0">
                <a:latin typeface="Arial" panose="020B0604020202020204" pitchFamily="34" charset="0"/>
                <a:ea typeface="Karla" pitchFamily="2" charset="0"/>
                <a:cs typeface="Arial" panose="020B0604020202020204" pitchFamily="34" charset="0"/>
              </a:rPr>
              <a:t>the evaluation of new policies and programs</a:t>
            </a:r>
            <a:r>
              <a:rPr lang="en-US" sz="1800" kern="0" dirty="0">
                <a:latin typeface="Arial" panose="020B0604020202020204" pitchFamily="34" charset="0"/>
                <a:ea typeface="Karla" pitchFamily="2" charset="0"/>
                <a:cs typeface="Arial" panose="020B0604020202020204" pitchFamily="34" charset="0"/>
              </a:rPr>
              <a:t>, as well as the sustained</a:t>
            </a:r>
            <a:r>
              <a:rPr lang="en-US" sz="1800" b="1" kern="0" dirty="0">
                <a:latin typeface="Arial" panose="020B0604020202020204" pitchFamily="34" charset="0"/>
                <a:ea typeface="Karla" pitchFamily="2" charset="0"/>
                <a:cs typeface="Arial" panose="020B0604020202020204" pitchFamily="34" charset="0"/>
              </a:rPr>
              <a:t> and </a:t>
            </a:r>
            <a:r>
              <a:rPr lang="en-US" sz="1800" b="1" kern="0" dirty="0" smtClean="0">
                <a:latin typeface="Arial" panose="020B0604020202020204" pitchFamily="34" charset="0"/>
                <a:ea typeface="Karla" pitchFamily="2" charset="0"/>
                <a:cs typeface="Arial" panose="020B0604020202020204" pitchFamily="34" charset="0"/>
              </a:rPr>
              <a:t>comprehensive transformation </a:t>
            </a:r>
            <a:r>
              <a:rPr lang="en-US" sz="1800" b="1" kern="0" dirty="0">
                <a:latin typeface="Arial" panose="020B0604020202020204" pitchFamily="34" charset="0"/>
                <a:ea typeface="Karla" pitchFamily="2" charset="0"/>
                <a:cs typeface="Arial" panose="020B0604020202020204" pitchFamily="34" charset="0"/>
              </a:rPr>
              <a:t>of existing services</a:t>
            </a:r>
            <a:r>
              <a:rPr lang="en-US" sz="1800" kern="0" dirty="0">
                <a:latin typeface="Arial" panose="020B0604020202020204" pitchFamily="34" charset="0"/>
                <a:ea typeface="Karla" pitchFamily="2" charset="0"/>
                <a:cs typeface="Arial" panose="020B0604020202020204" pitchFamily="34" charset="0"/>
              </a:rPr>
              <a:t>, with initial priority being </a:t>
            </a:r>
            <a:r>
              <a:rPr lang="en-US" sz="1800" kern="0" dirty="0" smtClean="0">
                <a:latin typeface="Arial" panose="020B0604020202020204" pitchFamily="34" charset="0"/>
                <a:ea typeface="Karla" pitchFamily="2" charset="0"/>
                <a:cs typeface="Arial" panose="020B0604020202020204" pitchFamily="34" charset="0"/>
              </a:rPr>
              <a:t>given to </a:t>
            </a:r>
            <a:r>
              <a:rPr lang="en-US" sz="1800" kern="0" dirty="0">
                <a:latin typeface="Arial" panose="020B0604020202020204" pitchFamily="34" charset="0"/>
                <a:ea typeface="Karla" pitchFamily="2" charset="0"/>
                <a:cs typeface="Arial" panose="020B0604020202020204" pitchFamily="34" charset="0"/>
              </a:rPr>
              <a:t>policing. </a:t>
            </a:r>
            <a:endParaRPr lang="en-US" sz="1800" kern="0" dirty="0" smtClean="0">
              <a:latin typeface="Arial" panose="020B0604020202020204" pitchFamily="34" charset="0"/>
              <a:ea typeface="Karla" pitchFamily="2" charset="0"/>
              <a:cs typeface="Arial" panose="020B0604020202020204" pitchFamily="34" charset="0"/>
            </a:endParaRPr>
          </a:p>
        </p:txBody>
      </p:sp>
    </p:spTree>
    <p:extLst>
      <p:ext uri="{BB962C8B-B14F-4D97-AF65-F5344CB8AC3E}">
        <p14:creationId xmlns:p14="http://schemas.microsoft.com/office/powerpoint/2010/main" val="16376927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3"/>
          <p:cNvSpPr txBox="1">
            <a:spLocks noChangeArrowheads="1"/>
          </p:cNvSpPr>
          <p:nvPr/>
        </p:nvSpPr>
        <p:spPr bwMode="auto">
          <a:xfrm>
            <a:off x="1874838" y="658813"/>
            <a:ext cx="78438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eaLnBrk="1" hangingPunct="1"/>
            <a:r>
              <a:rPr lang="en-US" altLang="en-US" sz="4400" b="1" dirty="0">
                <a:solidFill>
                  <a:schemeClr val="bg1"/>
                </a:solidFill>
                <a:latin typeface="Arial" panose="020B0604020202020204" pitchFamily="34" charset="0"/>
                <a:cs typeface="Arial" panose="020B0604020202020204" pitchFamily="34" charset="0"/>
              </a:rPr>
              <a:t>OVERVIEW</a:t>
            </a:r>
            <a:endParaRPr lang="en-US" altLang="en-US" sz="1600" b="1" dirty="0">
              <a:solidFill>
                <a:srgbClr val="CA4E39"/>
              </a:solidFill>
              <a:latin typeface="Arial" panose="020B0604020202020204" pitchFamily="34" charset="0"/>
              <a:cs typeface="Arial" panose="020B0604020202020204" pitchFamily="34" charset="0"/>
            </a:endParaRPr>
          </a:p>
          <a:p>
            <a:pPr eaLnBrk="1" hangingPunct="1"/>
            <a:endParaRPr lang="en-US" altLang="en-US" sz="1600" dirty="0">
              <a:solidFill>
                <a:schemeClr val="bg1"/>
              </a:solidFill>
              <a:latin typeface="Raleway ExtraBold" pitchFamily="34" charset="-52"/>
            </a:endParaRPr>
          </a:p>
        </p:txBody>
      </p:sp>
      <p:sp>
        <p:nvSpPr>
          <p:cNvPr id="27" name="Подзаголовок 2"/>
          <p:cNvSpPr txBox="1">
            <a:spLocks/>
          </p:cNvSpPr>
          <p:nvPr/>
        </p:nvSpPr>
        <p:spPr>
          <a:xfrm>
            <a:off x="781051" y="1452563"/>
            <a:ext cx="10525124" cy="4068762"/>
          </a:xfrm>
          <a:prstGeom prst="rect">
            <a:avLst/>
          </a:prstGeom>
        </p:spPr>
        <p:txBody>
          <a:bodyPr spcCol="18000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50000"/>
              </a:lnSpc>
              <a:spcBef>
                <a:spcPts val="0"/>
              </a:spcBef>
              <a:spcAft>
                <a:spcPts val="0"/>
              </a:spcAft>
              <a:buFont typeface="+mj-lt"/>
              <a:buAutoNum type="arabicPeriod" startAt="3"/>
              <a:defRPr/>
            </a:pPr>
            <a:r>
              <a:rPr lang="en-US" sz="1800" kern="0" dirty="0" smtClean="0">
                <a:latin typeface="Arial" panose="020B0604020202020204" pitchFamily="34" charset="0"/>
                <a:ea typeface="Karla" pitchFamily="2" charset="0"/>
                <a:cs typeface="Arial" panose="020B0604020202020204" pitchFamily="34" charset="0"/>
              </a:rPr>
              <a:t>That </a:t>
            </a:r>
            <a:r>
              <a:rPr lang="en-US" sz="1800" kern="0" dirty="0">
                <a:latin typeface="Arial" panose="020B0604020202020204" pitchFamily="34" charset="0"/>
                <a:ea typeface="Karla" pitchFamily="2" charset="0"/>
                <a:cs typeface="Arial" panose="020B0604020202020204" pitchFamily="34" charset="0"/>
              </a:rPr>
              <a:t>the City Manager is hereby directed to </a:t>
            </a:r>
            <a:r>
              <a:rPr lang="en-US" sz="1800" b="1" kern="0" dirty="0">
                <a:latin typeface="Arial" panose="020B0604020202020204" pitchFamily="34" charset="0"/>
                <a:ea typeface="Karla" pitchFamily="2" charset="0"/>
                <a:cs typeface="Arial" panose="020B0604020202020204" pitchFamily="34" charset="0"/>
              </a:rPr>
              <a:t>assess the </a:t>
            </a:r>
            <a:r>
              <a:rPr lang="en-US" sz="1800" b="1" kern="0" dirty="0" smtClean="0">
                <a:latin typeface="Arial" panose="020B0604020202020204" pitchFamily="34" charset="0"/>
                <a:ea typeface="Karla" pitchFamily="2" charset="0"/>
                <a:cs typeface="Arial" panose="020B0604020202020204" pitchFamily="34" charset="0"/>
              </a:rPr>
              <a:t>current state </a:t>
            </a:r>
            <a:r>
              <a:rPr lang="en-US" sz="1800" b="1" kern="0" dirty="0">
                <a:latin typeface="Arial" panose="020B0604020202020204" pitchFamily="34" charset="0"/>
                <a:ea typeface="Karla" pitchFamily="2" charset="0"/>
                <a:cs typeface="Arial" panose="020B0604020202020204" pitchFamily="34" charset="0"/>
              </a:rPr>
              <a:t>of systems in place at the Tacoma Police Department</a:t>
            </a:r>
            <a:r>
              <a:rPr lang="en-US" sz="1800" kern="0" dirty="0">
                <a:latin typeface="Arial" panose="020B0604020202020204" pitchFamily="34" charset="0"/>
                <a:ea typeface="Karla" pitchFamily="2" charset="0"/>
                <a:cs typeface="Arial" panose="020B0604020202020204" pitchFamily="34" charset="0"/>
              </a:rPr>
              <a:t> in consultation </a:t>
            </a:r>
            <a:r>
              <a:rPr lang="en-US" sz="1800" kern="0" dirty="0" smtClean="0">
                <a:latin typeface="Arial" panose="020B0604020202020204" pitchFamily="34" charset="0"/>
                <a:ea typeface="Karla" pitchFamily="2" charset="0"/>
                <a:cs typeface="Arial" panose="020B0604020202020204" pitchFamily="34" charset="0"/>
              </a:rPr>
              <a:t>with police </a:t>
            </a:r>
            <a:r>
              <a:rPr lang="en-US" sz="1800" kern="0" dirty="0">
                <a:latin typeface="Arial" panose="020B0604020202020204" pitchFamily="34" charset="0"/>
                <a:ea typeface="Karla" pitchFamily="2" charset="0"/>
                <a:cs typeface="Arial" panose="020B0604020202020204" pitchFamily="34" charset="0"/>
              </a:rPr>
              <a:t>reform experts, and give specific attention to how current policies </a:t>
            </a:r>
            <a:r>
              <a:rPr lang="en-US" sz="1800" kern="0" dirty="0" smtClean="0">
                <a:latin typeface="Arial" panose="020B0604020202020204" pitchFamily="34" charset="0"/>
                <a:ea typeface="Karla" pitchFamily="2" charset="0"/>
                <a:cs typeface="Arial" panose="020B0604020202020204" pitchFamily="34" charset="0"/>
              </a:rPr>
              <a:t>and existing </a:t>
            </a:r>
            <a:r>
              <a:rPr lang="en-US" sz="1800" kern="0" dirty="0">
                <a:latin typeface="Arial" panose="020B0604020202020204" pitchFamily="34" charset="0"/>
                <a:ea typeface="Karla" pitchFamily="2" charset="0"/>
                <a:cs typeface="Arial" panose="020B0604020202020204" pitchFamily="34" charset="0"/>
              </a:rPr>
              <a:t>studies, agency composition, hiring, promotions, staffing levels, </a:t>
            </a:r>
            <a:r>
              <a:rPr lang="en-US" sz="1800" kern="0" dirty="0" smtClean="0">
                <a:latin typeface="Arial" panose="020B0604020202020204" pitchFamily="34" charset="0"/>
                <a:ea typeface="Karla" pitchFamily="2" charset="0"/>
                <a:cs typeface="Arial" panose="020B0604020202020204" pitchFamily="34" charset="0"/>
              </a:rPr>
              <a:t>training, and </a:t>
            </a:r>
            <a:r>
              <a:rPr lang="en-US" sz="1800" kern="0" dirty="0">
                <a:latin typeface="Arial" panose="020B0604020202020204" pitchFamily="34" charset="0"/>
                <a:ea typeface="Karla" pitchFamily="2" charset="0"/>
                <a:cs typeface="Arial" panose="020B0604020202020204" pitchFamily="34" charset="0"/>
              </a:rPr>
              <a:t>accountability systems align to create just outcomes and use this </a:t>
            </a:r>
            <a:r>
              <a:rPr lang="en-US" sz="1800" kern="0" dirty="0" smtClean="0">
                <a:latin typeface="Arial" panose="020B0604020202020204" pitchFamily="34" charset="0"/>
                <a:ea typeface="Karla" pitchFamily="2" charset="0"/>
                <a:cs typeface="Arial" panose="020B0604020202020204" pitchFamily="34" charset="0"/>
              </a:rPr>
              <a:t>assessment as </a:t>
            </a:r>
            <a:r>
              <a:rPr lang="en-US" sz="1800" kern="0" dirty="0">
                <a:latin typeface="Arial" panose="020B0604020202020204" pitchFamily="34" charset="0"/>
                <a:ea typeface="Karla" pitchFamily="2" charset="0"/>
                <a:cs typeface="Arial" panose="020B0604020202020204" pitchFamily="34" charset="0"/>
              </a:rPr>
              <a:t>a foundation for the work of comprehensive transformation. </a:t>
            </a:r>
            <a:endParaRPr lang="en-US" sz="1800" kern="0" dirty="0" smtClean="0">
              <a:latin typeface="Arial" panose="020B0604020202020204" pitchFamily="34" charset="0"/>
              <a:ea typeface="Karla" pitchFamily="2" charset="0"/>
              <a:cs typeface="Arial" panose="020B0604020202020204" pitchFamily="34" charset="0"/>
            </a:endParaRPr>
          </a:p>
          <a:p>
            <a:pPr fontAlgn="auto">
              <a:lnSpc>
                <a:spcPct val="150000"/>
              </a:lnSpc>
              <a:spcBef>
                <a:spcPts val="0"/>
              </a:spcBef>
              <a:spcAft>
                <a:spcPts val="0"/>
              </a:spcAft>
              <a:buFont typeface="+mj-lt"/>
              <a:buAutoNum type="arabicPeriod" startAt="3"/>
              <a:defRPr/>
            </a:pPr>
            <a:r>
              <a:rPr lang="en-US" sz="1800" kern="0" dirty="0">
                <a:latin typeface="Arial" panose="020B0604020202020204" pitchFamily="34" charset="0"/>
                <a:ea typeface="Karla" pitchFamily="2" charset="0"/>
                <a:cs typeface="Arial" panose="020B0604020202020204" pitchFamily="34" charset="0"/>
              </a:rPr>
              <a:t>That the City Manager is hereby directed to </a:t>
            </a:r>
            <a:r>
              <a:rPr lang="en-US" sz="1800" b="1" kern="0" dirty="0">
                <a:latin typeface="Arial" panose="020B0604020202020204" pitchFamily="34" charset="0"/>
                <a:ea typeface="Karla" pitchFamily="2" charset="0"/>
                <a:cs typeface="Arial" panose="020B0604020202020204" pitchFamily="34" charset="0"/>
              </a:rPr>
              <a:t>actively seek </a:t>
            </a:r>
            <a:r>
              <a:rPr lang="en-US" sz="1800" b="1" kern="0" dirty="0" smtClean="0">
                <a:latin typeface="Arial" panose="020B0604020202020204" pitchFamily="34" charset="0"/>
                <a:ea typeface="Karla" pitchFamily="2" charset="0"/>
                <a:cs typeface="Arial" panose="020B0604020202020204" pitchFamily="34" charset="0"/>
              </a:rPr>
              <a:t>and implement interim administrative changes and process improvements</a:t>
            </a:r>
            <a:r>
              <a:rPr lang="en-US" sz="1800" kern="0" dirty="0" smtClean="0">
                <a:latin typeface="Arial" panose="020B0604020202020204" pitchFamily="34" charset="0"/>
                <a:ea typeface="Karla" pitchFamily="2" charset="0"/>
                <a:cs typeface="Arial" panose="020B0604020202020204" pitchFamily="34" charset="0"/>
              </a:rPr>
              <a:t> that can legally be taken immediately to improve transparency and accountability in policing.</a:t>
            </a:r>
          </a:p>
          <a:p>
            <a:pPr fontAlgn="auto">
              <a:lnSpc>
                <a:spcPct val="150000"/>
              </a:lnSpc>
              <a:spcBef>
                <a:spcPts val="0"/>
              </a:spcBef>
              <a:spcAft>
                <a:spcPts val="0"/>
              </a:spcAft>
              <a:buFont typeface="+mj-lt"/>
              <a:buAutoNum type="arabicPeriod" startAt="3"/>
              <a:defRPr/>
            </a:pPr>
            <a:r>
              <a:rPr lang="en-US" sz="1800" kern="0" dirty="0">
                <a:latin typeface="Arial" panose="020B0604020202020204" pitchFamily="34" charset="0"/>
                <a:ea typeface="Karla" pitchFamily="2" charset="0"/>
                <a:cs typeface="Arial" panose="020B0604020202020204" pitchFamily="34" charset="0"/>
              </a:rPr>
              <a:t>That the City Manager is hereby directed to work with </a:t>
            </a:r>
            <a:r>
              <a:rPr lang="en-US" sz="1800" kern="0" dirty="0" smtClean="0">
                <a:latin typeface="Arial" panose="020B0604020202020204" pitchFamily="34" charset="0"/>
                <a:ea typeface="Karla" pitchFamily="2" charset="0"/>
                <a:cs typeface="Arial" panose="020B0604020202020204" pitchFamily="34" charset="0"/>
              </a:rPr>
              <a:t>the Mayor </a:t>
            </a:r>
            <a:r>
              <a:rPr lang="en-US" sz="1800" kern="0" dirty="0">
                <a:latin typeface="Arial" panose="020B0604020202020204" pitchFamily="34" charset="0"/>
                <a:ea typeface="Karla" pitchFamily="2" charset="0"/>
                <a:cs typeface="Arial" panose="020B0604020202020204" pitchFamily="34" charset="0"/>
              </a:rPr>
              <a:t>and City Council to </a:t>
            </a:r>
            <a:r>
              <a:rPr lang="en-US" sz="1800" b="1" kern="0" dirty="0">
                <a:latin typeface="Arial" panose="020B0604020202020204" pitchFamily="34" charset="0"/>
                <a:ea typeface="Karla" pitchFamily="2" charset="0"/>
                <a:cs typeface="Arial" panose="020B0604020202020204" pitchFamily="34" charset="0"/>
              </a:rPr>
              <a:t>build a legislative platform </a:t>
            </a:r>
            <a:r>
              <a:rPr lang="en-US" sz="1800" kern="0" dirty="0">
                <a:latin typeface="Arial" panose="020B0604020202020204" pitchFamily="34" charset="0"/>
                <a:ea typeface="Karla" pitchFamily="2" charset="0"/>
                <a:cs typeface="Arial" panose="020B0604020202020204" pitchFamily="34" charset="0"/>
              </a:rPr>
              <a:t>at the local, state, and federal levels that works to transform institutions impacted by systemic </a:t>
            </a:r>
            <a:r>
              <a:rPr lang="en-US" sz="1800" kern="0" dirty="0" smtClean="0">
                <a:latin typeface="Arial" panose="020B0604020202020204" pitchFamily="34" charset="0"/>
                <a:ea typeface="Karla" pitchFamily="2" charset="0"/>
                <a:cs typeface="Arial" panose="020B0604020202020204" pitchFamily="34" charset="0"/>
              </a:rPr>
              <a:t>racism for </a:t>
            </a:r>
            <a:r>
              <a:rPr lang="en-US" sz="1800" kern="0" dirty="0">
                <a:latin typeface="Arial" panose="020B0604020202020204" pitchFamily="34" charset="0"/>
                <a:ea typeface="Karla" pitchFamily="2" charset="0"/>
                <a:cs typeface="Arial" panose="020B0604020202020204" pitchFamily="34" charset="0"/>
              </a:rPr>
              <a:t>the greater equity and wellbeing of all residents of Tacoma, </a:t>
            </a:r>
            <a:r>
              <a:rPr lang="en-US" sz="1800" kern="0" dirty="0" smtClean="0">
                <a:latin typeface="Arial" panose="020B0604020202020204" pitchFamily="34" charset="0"/>
                <a:ea typeface="Karla" pitchFamily="2" charset="0"/>
                <a:cs typeface="Arial" panose="020B0604020202020204" pitchFamily="34" charset="0"/>
              </a:rPr>
              <a:t>Washington State</a:t>
            </a:r>
            <a:r>
              <a:rPr lang="en-US" sz="1800" kern="0" dirty="0">
                <a:latin typeface="Arial" panose="020B0604020202020204" pitchFamily="34" charset="0"/>
                <a:ea typeface="Karla" pitchFamily="2" charset="0"/>
                <a:cs typeface="Arial" panose="020B0604020202020204" pitchFamily="34" charset="0"/>
              </a:rPr>
              <a:t>, and the United States.</a:t>
            </a:r>
            <a:endParaRPr lang="en-US" sz="1800" kern="0" dirty="0" smtClean="0">
              <a:latin typeface="Arial" panose="020B0604020202020204" pitchFamily="34" charset="0"/>
              <a:ea typeface="Karla" pitchFamily="2"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Systems Transformation Update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71526758"/>
              </p:ext>
            </p:extLst>
          </p:nvPr>
        </p:nvGraphicFramePr>
        <p:xfrm>
          <a:off x="0" y="1367056"/>
          <a:ext cx="12192001" cy="5544661"/>
        </p:xfrm>
        <a:graphic>
          <a:graphicData uri="http://schemas.openxmlformats.org/drawingml/2006/table">
            <a:tbl>
              <a:tblPr firstRow="1" bandRow="1">
                <a:tableStyleId>{5C22544A-7EE6-4342-B048-85BDC9FD1C3A}</a:tableStyleId>
              </a:tblPr>
              <a:tblGrid>
                <a:gridCol w="2635316">
                  <a:extLst>
                    <a:ext uri="{9D8B030D-6E8A-4147-A177-3AD203B41FA5}">
                      <a16:colId xmlns:a16="http://schemas.microsoft.com/office/drawing/2014/main" val="1338347296"/>
                    </a:ext>
                  </a:extLst>
                </a:gridCol>
                <a:gridCol w="875470">
                  <a:extLst>
                    <a:ext uri="{9D8B030D-6E8A-4147-A177-3AD203B41FA5}">
                      <a16:colId xmlns:a16="http://schemas.microsoft.com/office/drawing/2014/main" val="177635080"/>
                    </a:ext>
                  </a:extLst>
                </a:gridCol>
                <a:gridCol w="3510786">
                  <a:extLst>
                    <a:ext uri="{9D8B030D-6E8A-4147-A177-3AD203B41FA5}">
                      <a16:colId xmlns:a16="http://schemas.microsoft.com/office/drawing/2014/main" val="3728046952"/>
                    </a:ext>
                  </a:extLst>
                </a:gridCol>
                <a:gridCol w="2936293">
                  <a:extLst>
                    <a:ext uri="{9D8B030D-6E8A-4147-A177-3AD203B41FA5}">
                      <a16:colId xmlns:a16="http://schemas.microsoft.com/office/drawing/2014/main" val="1786938310"/>
                    </a:ext>
                  </a:extLst>
                </a:gridCol>
                <a:gridCol w="2234136">
                  <a:extLst>
                    <a:ext uri="{9D8B030D-6E8A-4147-A177-3AD203B41FA5}">
                      <a16:colId xmlns:a16="http://schemas.microsoft.com/office/drawing/2014/main" val="2410721913"/>
                    </a:ext>
                  </a:extLst>
                </a:gridCol>
              </a:tblGrid>
              <a:tr h="649471">
                <a:tc>
                  <a:txBody>
                    <a:bodyPr/>
                    <a:lstStyle/>
                    <a:p>
                      <a:pPr algn="ctr"/>
                      <a:r>
                        <a:rPr lang="en-US" sz="1600" dirty="0" smtClean="0"/>
                        <a:t>Resolution</a:t>
                      </a:r>
                      <a:r>
                        <a:rPr lang="en-US" sz="1600" baseline="0" dirty="0" smtClean="0"/>
                        <a:t> Section </a:t>
                      </a:r>
                      <a:endParaRPr lang="en-US" sz="1600" dirty="0"/>
                    </a:p>
                  </a:txBody>
                  <a:tcPr anchor="ctr"/>
                </a:tc>
                <a:tc>
                  <a:txBody>
                    <a:bodyPr/>
                    <a:lstStyle/>
                    <a:p>
                      <a:pPr algn="ctr"/>
                      <a:r>
                        <a:rPr lang="en-US" sz="1600" dirty="0" smtClean="0"/>
                        <a:t>Status</a:t>
                      </a:r>
                      <a:endParaRPr lang="en-US" sz="1600" dirty="0"/>
                    </a:p>
                  </a:txBody>
                  <a:tcPr anchor="ctr"/>
                </a:tc>
                <a:tc>
                  <a:txBody>
                    <a:bodyPr/>
                    <a:lstStyle/>
                    <a:p>
                      <a:pPr algn="ctr"/>
                      <a:r>
                        <a:rPr lang="en-US" sz="1600" dirty="0" smtClean="0"/>
                        <a:t>Recent Accomplishments</a:t>
                      </a:r>
                      <a:endParaRPr lang="en-US" sz="1600" dirty="0"/>
                    </a:p>
                  </a:txBody>
                  <a:tcPr anchor="ctr"/>
                </a:tc>
                <a:tc>
                  <a:txBody>
                    <a:bodyPr/>
                    <a:lstStyle/>
                    <a:p>
                      <a:pPr algn="ctr"/>
                      <a:r>
                        <a:rPr lang="en-US" sz="1600" dirty="0" smtClean="0"/>
                        <a:t>In Progress/Up Next</a:t>
                      </a:r>
                      <a:endParaRPr 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t>Links to </a:t>
                      </a:r>
                      <a:r>
                        <a:rPr lang="en-US" sz="1600" baseline="0" dirty="0" smtClean="0"/>
                        <a:t>Details</a:t>
                      </a:r>
                      <a:endParaRPr lang="en-US" sz="1600" dirty="0" smtClean="0"/>
                    </a:p>
                  </a:txBody>
                  <a:tcPr anchor="ctr"/>
                </a:tc>
                <a:extLst>
                  <a:ext uri="{0D108BD9-81ED-4DB2-BD59-A6C34878D82A}">
                    <a16:rowId xmlns:a16="http://schemas.microsoft.com/office/drawing/2014/main" val="1871900566"/>
                  </a:ext>
                </a:extLst>
              </a:tr>
              <a:tr h="11962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t>Section 1: </a:t>
                      </a:r>
                      <a:r>
                        <a:rPr lang="en-US" sz="1200" b="0" dirty="0" smtClean="0"/>
                        <a:t>Anti-Racist focused</a:t>
                      </a:r>
                      <a:r>
                        <a:rPr lang="en-US" sz="1200" b="1" dirty="0" smtClean="0"/>
                        <a:t> </a:t>
                      </a:r>
                      <a:r>
                        <a:rPr lang="en-US" sz="1200" b="0" dirty="0" smtClean="0"/>
                        <a:t>Budget Development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dirty="0" smtClean="0">
                          <a:solidFill>
                            <a:schemeClr val="accent6"/>
                          </a:solidFill>
                          <a:sym typeface="Wingdings" panose="05000000000000000000" pitchFamily="2" charset="2"/>
                        </a:rPr>
                        <a:t></a:t>
                      </a:r>
                      <a:endParaRPr lang="en-US" sz="1800" dirty="0" smtClean="0">
                        <a:solidFill>
                          <a:srgbClr val="FF0000"/>
                        </a:solidFill>
                      </a:endParaRPr>
                    </a:p>
                  </a:txBody>
                  <a:tcPr anchor="ctr"/>
                </a:tc>
                <a:tc>
                  <a:txBody>
                    <a:bodyPr/>
                    <a:lstStyle/>
                    <a:p>
                      <a:pPr marL="285750" indent="-285750">
                        <a:buFont typeface="Arial" panose="020B0604020202020204" pitchFamily="34" charset="0"/>
                        <a:buChar char="•"/>
                      </a:pPr>
                      <a:r>
                        <a:rPr lang="en-US" sz="1200" dirty="0" smtClean="0"/>
                        <a:t>Priority</a:t>
                      </a:r>
                      <a:r>
                        <a:rPr lang="en-US" sz="1200" baseline="0" dirty="0" smtClean="0"/>
                        <a:t> Based Budgeting evaluation of racial and other equity impacts for general government programs</a:t>
                      </a:r>
                    </a:p>
                    <a:p>
                      <a:pPr marL="285750" indent="-285750">
                        <a:buFont typeface="Arial" panose="020B0604020202020204" pitchFamily="34" charset="0"/>
                        <a:buChar char="•"/>
                      </a:pPr>
                      <a:r>
                        <a:rPr lang="en-US" sz="1200" baseline="0" dirty="0" smtClean="0"/>
                        <a:t>All (400+) budget proposals included analysis of equity impacts &amp; Racial Equity Action Plans (REAP)</a:t>
                      </a:r>
                      <a:endParaRPr lang="en-US" sz="1200" dirty="0"/>
                    </a:p>
                  </a:txBody>
                  <a:tcPr/>
                </a:tc>
                <a:tc>
                  <a:txBody>
                    <a:bodyPr/>
                    <a:lstStyle/>
                    <a:p>
                      <a:pPr marL="171450" indent="-171450">
                        <a:buFont typeface="Arial" panose="020B0604020202020204" pitchFamily="34" charset="0"/>
                        <a:buChar char="•"/>
                      </a:pPr>
                      <a:r>
                        <a:rPr lang="en-US" sz="1200" dirty="0" smtClean="0"/>
                        <a:t>Proposed</a:t>
                      </a:r>
                      <a:r>
                        <a:rPr lang="en-US" sz="1200" baseline="0" dirty="0" smtClean="0"/>
                        <a:t> budget to Council by 10/6</a:t>
                      </a:r>
                      <a:endParaRPr lang="en-US" sz="1200" dirty="0"/>
                    </a:p>
                  </a:txBody>
                  <a:tcPr/>
                </a:tc>
                <a:tc>
                  <a:txBody>
                    <a:bodyPr/>
                    <a:lstStyle/>
                    <a:p>
                      <a:pPr marL="171450" indent="-171450">
                        <a:buFont typeface="Arial" panose="020B0604020202020204" pitchFamily="34" charset="0"/>
                        <a:buChar char="•"/>
                      </a:pPr>
                      <a:r>
                        <a:rPr lang="en-US" sz="1200" u="sng" dirty="0" smtClean="0">
                          <a:solidFill>
                            <a:schemeClr val="accent5"/>
                          </a:solidFill>
                        </a:rPr>
                        <a:t>Section</a:t>
                      </a:r>
                      <a:r>
                        <a:rPr lang="en-US" sz="1200" u="sng" baseline="0" dirty="0" smtClean="0">
                          <a:solidFill>
                            <a:schemeClr val="accent5"/>
                          </a:solidFill>
                        </a:rPr>
                        <a:t> 1 Detailed Report</a:t>
                      </a:r>
                    </a:p>
                    <a:p>
                      <a:pPr marL="171450" indent="-171450">
                        <a:buFont typeface="Arial" panose="020B0604020202020204" pitchFamily="34" charset="0"/>
                        <a:buChar char="•"/>
                      </a:pPr>
                      <a:r>
                        <a:rPr lang="en-US" sz="1200" u="sng" dirty="0" smtClean="0">
                          <a:solidFill>
                            <a:schemeClr val="accent5"/>
                          </a:solidFill>
                        </a:rPr>
                        <a:t>PBB Equity Evaluation Summary</a:t>
                      </a:r>
                      <a:endParaRPr lang="en-US" sz="1200" u="sng" dirty="0">
                        <a:solidFill>
                          <a:schemeClr val="accent5"/>
                        </a:solidFill>
                      </a:endParaRPr>
                    </a:p>
                  </a:txBody>
                  <a:tcPr/>
                </a:tc>
                <a:extLst>
                  <a:ext uri="{0D108BD9-81ED-4DB2-BD59-A6C34878D82A}">
                    <a16:rowId xmlns:a16="http://schemas.microsoft.com/office/drawing/2014/main" val="3904340214"/>
                  </a:ext>
                </a:extLst>
              </a:tr>
              <a:tr h="1012207">
                <a:tc>
                  <a:txBody>
                    <a:bodyPr/>
                    <a:lstStyle/>
                    <a:p>
                      <a:r>
                        <a:rPr lang="en-US" sz="1200" b="1" dirty="0" smtClean="0"/>
                        <a:t>Section 2: </a:t>
                      </a:r>
                      <a:r>
                        <a:rPr lang="en-US" sz="1200" b="0" dirty="0" smtClean="0"/>
                        <a:t>New Policies and Programs / Transforming Existing Programs</a:t>
                      </a:r>
                      <a:endParaRPr lang="en-US" sz="12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dirty="0" smtClean="0">
                          <a:solidFill>
                            <a:schemeClr val="accent6"/>
                          </a:solidFill>
                          <a:sym typeface="Wingdings" panose="05000000000000000000" pitchFamily="2" charset="2"/>
                        </a:rPr>
                        <a:t></a:t>
                      </a:r>
                      <a:endParaRPr lang="en-US" sz="2400" dirty="0" smtClean="0">
                        <a:solidFill>
                          <a:srgbClr val="FF0000"/>
                        </a:solidFill>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rPr>
                        <a:t>6 person cross-departmental</a:t>
                      </a:r>
                      <a:r>
                        <a:rPr lang="en-US" sz="1200" baseline="0" dirty="0" smtClean="0">
                          <a:solidFill>
                            <a:schemeClr val="tx1"/>
                          </a:solidFill>
                        </a:rPr>
                        <a:t> </a:t>
                      </a:r>
                      <a:r>
                        <a:rPr lang="en-US" sz="1200" dirty="0" smtClean="0">
                          <a:solidFill>
                            <a:schemeClr val="tx1"/>
                          </a:solidFill>
                        </a:rPr>
                        <a:t>team reviewing departmental REAPs and providing feedback to staff</a:t>
                      </a:r>
                    </a:p>
                    <a:p>
                      <a:pPr marL="171450" indent="-171450">
                        <a:buFont typeface="Arial" panose="020B0604020202020204" pitchFamily="34" charset="0"/>
                        <a:buChar char="•"/>
                      </a:pPr>
                      <a:r>
                        <a:rPr lang="en-US" sz="1200" dirty="0" smtClean="0">
                          <a:solidFill>
                            <a:schemeClr val="tx1"/>
                          </a:solidFill>
                        </a:rPr>
                        <a:t>Contracted with Nick Brown</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Final Departmental</a:t>
                      </a:r>
                      <a:r>
                        <a:rPr lang="en-US" sz="1200" baseline="0" dirty="0" smtClean="0"/>
                        <a:t> Racial Equity Action Plans due September 30</a:t>
                      </a:r>
                      <a:r>
                        <a:rPr lang="en-US" sz="1200" baseline="30000" dirty="0" smtClean="0"/>
                        <a:t>th</a:t>
                      </a:r>
                      <a:endParaRPr lang="en-US" sz="1200"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rPr>
                        <a:t>Forming Strategic Leadership Team</a:t>
                      </a:r>
                      <a:r>
                        <a:rPr lang="en-US" sz="1200" baseline="0" dirty="0" smtClean="0">
                          <a:solidFill>
                            <a:schemeClr val="tx1"/>
                          </a:solidFill>
                        </a:rPr>
                        <a:t> for Transformation Process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rPr>
                        <a:t>Timelines &amp; Strike Teams</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u="sng" dirty="0" smtClean="0">
                          <a:solidFill>
                            <a:schemeClr val="accent5"/>
                          </a:solidFill>
                        </a:rPr>
                        <a:t>Section</a:t>
                      </a:r>
                      <a:r>
                        <a:rPr lang="en-US" sz="1200" u="sng" baseline="0" dirty="0" smtClean="0">
                          <a:solidFill>
                            <a:schemeClr val="accent5"/>
                          </a:solidFill>
                        </a:rPr>
                        <a:t> 2 Detailed Report</a:t>
                      </a:r>
                    </a:p>
                    <a:p>
                      <a:endParaRPr lang="en-US" sz="1200" dirty="0"/>
                    </a:p>
                  </a:txBody>
                  <a:tcPr/>
                </a:tc>
                <a:extLst>
                  <a:ext uri="{0D108BD9-81ED-4DB2-BD59-A6C34878D82A}">
                    <a16:rowId xmlns:a16="http://schemas.microsoft.com/office/drawing/2014/main" val="1140461439"/>
                  </a:ext>
                </a:extLst>
              </a:tr>
              <a:tr h="463229">
                <a:tc>
                  <a:txBody>
                    <a:bodyPr/>
                    <a:lstStyle/>
                    <a:p>
                      <a:r>
                        <a:rPr lang="en-US" sz="1200" b="1" dirty="0" smtClean="0"/>
                        <a:t>Section 3: </a:t>
                      </a:r>
                      <a:r>
                        <a:rPr lang="en-US" sz="1200" b="0" dirty="0" smtClean="0"/>
                        <a:t>Current State Assessment of TPD Systems</a:t>
                      </a:r>
                      <a:endParaRPr lang="en-US" sz="1200" b="0" dirty="0"/>
                    </a:p>
                  </a:txBody>
                  <a:tcPr/>
                </a:tc>
                <a:tc>
                  <a:txBody>
                    <a:bodyPr/>
                    <a:lstStyle/>
                    <a:p>
                      <a:pPr algn="ctr"/>
                      <a:r>
                        <a:rPr lang="en-US" sz="2400" b="0" dirty="0" smtClean="0">
                          <a:solidFill>
                            <a:srgbClr val="FFC000"/>
                          </a:solidFill>
                          <a:sym typeface="Wingdings" panose="05000000000000000000" pitchFamily="2" charset="2"/>
                        </a:rPr>
                        <a:t></a:t>
                      </a:r>
                      <a:endParaRPr lang="en-US" sz="2400" dirty="0" smtClean="0">
                        <a:solidFill>
                          <a:srgbClr val="FFC000"/>
                        </a:solidFill>
                        <a:sym typeface="Wingdings" panose="05000000000000000000" pitchFamily="2" charset="2"/>
                      </a:endParaRPr>
                    </a:p>
                  </a:txBody>
                  <a:tcPr anchor="ctr"/>
                </a:tc>
                <a:tc>
                  <a:txBody>
                    <a:bodyPr/>
                    <a:lstStyle/>
                    <a:p>
                      <a:pPr marL="171450" indent="-171450">
                        <a:buFont typeface="Arial" panose="020B0604020202020204" pitchFamily="34" charset="0"/>
                        <a:buChar char="•"/>
                      </a:pPr>
                      <a:r>
                        <a:rPr lang="en-US" sz="1200" dirty="0" smtClean="0">
                          <a:solidFill>
                            <a:schemeClr val="tx1"/>
                          </a:solidFill>
                        </a:rPr>
                        <a:t>Contracted with 21 Century Policing</a:t>
                      </a:r>
                      <a:r>
                        <a:rPr lang="en-US" sz="1200" baseline="0" dirty="0" smtClean="0">
                          <a:solidFill>
                            <a:schemeClr val="tx1"/>
                          </a:solidFill>
                        </a:rPr>
                        <a:t> (21CP)</a:t>
                      </a:r>
                      <a:endParaRPr lang="en-US" sz="1200" dirty="0">
                        <a:solidFill>
                          <a:schemeClr val="tx1"/>
                        </a:solidFill>
                      </a:endParaRPr>
                    </a:p>
                  </a:txBody>
                  <a:tcPr/>
                </a:tc>
                <a:tc>
                  <a:txBody>
                    <a:bodyPr/>
                    <a:lstStyle/>
                    <a:p>
                      <a:pPr marL="171450" indent="-171450">
                        <a:buFont typeface="Arial" panose="020B0604020202020204" pitchFamily="34" charset="0"/>
                        <a:buChar char="•"/>
                      </a:pPr>
                      <a:r>
                        <a:rPr lang="en-US" sz="1200" dirty="0" smtClean="0"/>
                        <a:t>21CP will present to CPAC on outline of assessment process August 10</a:t>
                      </a:r>
                      <a:r>
                        <a:rPr lang="en-US" sz="1200" baseline="30000" dirty="0" smtClean="0"/>
                        <a:t>th</a:t>
                      </a:r>
                      <a:r>
                        <a:rPr lang="en-US" sz="1200" dirty="0" smtClean="0"/>
                        <a:t> </a:t>
                      </a:r>
                      <a:endParaRPr lang="en-US" sz="12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u="sng" dirty="0" smtClean="0">
                          <a:solidFill>
                            <a:schemeClr val="accent5"/>
                          </a:solidFill>
                        </a:rPr>
                        <a:t>Section</a:t>
                      </a:r>
                      <a:r>
                        <a:rPr lang="en-US" sz="1200" u="sng" baseline="0" dirty="0" smtClean="0">
                          <a:solidFill>
                            <a:schemeClr val="accent5"/>
                          </a:solidFill>
                        </a:rPr>
                        <a:t> 3 Detailed Report</a:t>
                      </a:r>
                    </a:p>
                    <a:p>
                      <a:endParaRPr lang="en-US" sz="1200" dirty="0"/>
                    </a:p>
                  </a:txBody>
                  <a:tcPr/>
                </a:tc>
                <a:extLst>
                  <a:ext uri="{0D108BD9-81ED-4DB2-BD59-A6C34878D82A}">
                    <a16:rowId xmlns:a16="http://schemas.microsoft.com/office/drawing/2014/main" val="3948431526"/>
                  </a:ext>
                </a:extLst>
              </a:tr>
              <a:tr h="156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t>Section 4: A</a:t>
                      </a:r>
                      <a:r>
                        <a:rPr lang="en-US" sz="1200" b="0" dirty="0" smtClean="0"/>
                        <a:t>dministrative Changes and Process Improvements to Increase Transparency in Policing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dirty="0" smtClean="0">
                          <a:solidFill>
                            <a:schemeClr val="accent6"/>
                          </a:solidFill>
                          <a:sym typeface="Wingdings" panose="05000000000000000000" pitchFamily="2" charset="2"/>
                        </a:rPr>
                        <a:t></a:t>
                      </a:r>
                      <a:endParaRPr lang="en-US" sz="2400" dirty="0" smtClean="0">
                        <a:solidFill>
                          <a:srgbClr val="FF0000"/>
                        </a:solidFill>
                      </a:endParaRPr>
                    </a:p>
                  </a:txBody>
                  <a:tcPr anchor="ctr"/>
                </a:tc>
                <a:tc>
                  <a:txBody>
                    <a:bodyPr/>
                    <a:lstStyle/>
                    <a:p>
                      <a:pPr marL="171450" indent="-171450">
                        <a:buFont typeface="Arial" panose="020B0604020202020204" pitchFamily="34" charset="0"/>
                        <a:buChar char="•"/>
                      </a:pPr>
                      <a:r>
                        <a:rPr lang="en-US" sz="1200" dirty="0" smtClean="0"/>
                        <a:t>Chief</a:t>
                      </a:r>
                      <a:r>
                        <a:rPr lang="en-US" sz="1200" baseline="0" dirty="0" smtClean="0"/>
                        <a:t> of Police Recruitment </a:t>
                      </a:r>
                      <a:endParaRPr lang="en-US" sz="1200" dirty="0" smtClean="0"/>
                    </a:p>
                    <a:p>
                      <a:pPr marL="171450" indent="-171450">
                        <a:buFont typeface="Arial" panose="020B0604020202020204" pitchFamily="34" charset="0"/>
                        <a:buChar char="•"/>
                      </a:pPr>
                      <a:r>
                        <a:rPr lang="en-US" sz="1200" dirty="0" smtClean="0"/>
                        <a:t>Body </a:t>
                      </a:r>
                      <a:r>
                        <a:rPr lang="en-US" sz="1200" dirty="0" smtClean="0">
                          <a:solidFill>
                            <a:schemeClr val="tx1"/>
                          </a:solidFill>
                        </a:rPr>
                        <a:t>camera vendor</a:t>
                      </a:r>
                      <a:r>
                        <a:rPr lang="en-US" sz="1200" baseline="0" dirty="0" smtClean="0">
                          <a:solidFill>
                            <a:schemeClr val="tx1"/>
                          </a:solidFill>
                        </a:rPr>
                        <a:t> negotiations with Motorola and Axon</a:t>
                      </a:r>
                      <a:endParaRPr lang="en-US" sz="1200" dirty="0" smtClean="0">
                        <a:solidFill>
                          <a:schemeClr val="tx1"/>
                        </a:solidFill>
                      </a:endParaRPr>
                    </a:p>
                    <a:p>
                      <a:pPr marL="171450" indent="-171450">
                        <a:buFont typeface="Arial" panose="020B0604020202020204" pitchFamily="34" charset="0"/>
                        <a:buChar char="•"/>
                      </a:pPr>
                      <a:r>
                        <a:rPr lang="en-US" sz="1200" dirty="0" smtClean="0">
                          <a:solidFill>
                            <a:schemeClr val="tx1"/>
                          </a:solidFill>
                        </a:rPr>
                        <a:t>Adoption of 8</a:t>
                      </a:r>
                      <a:r>
                        <a:rPr lang="en-US" sz="1200" baseline="0" dirty="0" smtClean="0">
                          <a:solidFill>
                            <a:schemeClr val="tx1"/>
                          </a:solidFill>
                        </a:rPr>
                        <a:t> Can’t Wait</a:t>
                      </a:r>
                    </a:p>
                    <a:p>
                      <a:pPr marL="171450" indent="-171450">
                        <a:buFont typeface="Arial" panose="020B0604020202020204" pitchFamily="34" charset="0"/>
                        <a:buChar char="•"/>
                      </a:pPr>
                      <a:r>
                        <a:rPr lang="en-US" sz="1200" baseline="0" dirty="0" smtClean="0">
                          <a:solidFill>
                            <a:schemeClr val="tx1"/>
                          </a:solidFill>
                        </a:rPr>
                        <a:t>Adoption of Obama Pledge</a:t>
                      </a:r>
                      <a:endParaRPr lang="en-US" sz="1200" dirty="0">
                        <a:solidFill>
                          <a:schemeClr val="tx1"/>
                        </a:solidFill>
                      </a:endParaRPr>
                    </a:p>
                  </a:txBody>
                  <a:tcPr/>
                </a:tc>
                <a:tc>
                  <a:txBody>
                    <a:bodyPr/>
                    <a:lstStyle/>
                    <a:p>
                      <a:pPr marL="171450" indent="-171450">
                        <a:buFont typeface="Arial" panose="020B0604020202020204" pitchFamily="34" charset="0"/>
                        <a:buChar char="•"/>
                      </a:pPr>
                      <a:r>
                        <a:rPr lang="en-US" sz="1200" dirty="0" smtClean="0"/>
                        <a:t>Negotiations with Police</a:t>
                      </a:r>
                      <a:r>
                        <a:rPr lang="en-US" sz="1200" baseline="0" dirty="0" smtClean="0"/>
                        <a:t> Labor Unions</a:t>
                      </a:r>
                    </a:p>
                    <a:p>
                      <a:pPr marL="171450" indent="-171450">
                        <a:buFont typeface="Arial" panose="020B0604020202020204" pitchFamily="34" charset="0"/>
                        <a:buChar char="•"/>
                      </a:pPr>
                      <a:r>
                        <a:rPr lang="en-US" sz="1200" baseline="0" dirty="0" smtClean="0"/>
                        <a:t>CPAC currently reviewing body camera </a:t>
                      </a:r>
                      <a:r>
                        <a:rPr lang="en-US" sz="1200" baseline="0" dirty="0" smtClean="0">
                          <a:solidFill>
                            <a:schemeClr val="tx1"/>
                          </a:solidFill>
                        </a:rPr>
                        <a:t>policies</a:t>
                      </a:r>
                    </a:p>
                    <a:p>
                      <a:pPr marL="171450" indent="-171450">
                        <a:buFont typeface="Arial" panose="020B0604020202020204" pitchFamily="34" charset="0"/>
                        <a:buChar char="•"/>
                      </a:pPr>
                      <a:r>
                        <a:rPr lang="en-US" sz="1200" baseline="0" dirty="0" smtClean="0">
                          <a:solidFill>
                            <a:schemeClr val="tx1"/>
                          </a:solidFill>
                        </a:rPr>
                        <a:t>Working on CTRT and creating outreach plan for early August</a:t>
                      </a:r>
                    </a:p>
                    <a:p>
                      <a:pPr marL="171450" indent="-171450">
                        <a:buFont typeface="Arial" panose="020B0604020202020204" pitchFamily="34" charset="0"/>
                        <a:buChar char="•"/>
                      </a:pPr>
                      <a:r>
                        <a:rPr lang="en-US" sz="1200" baseline="0" dirty="0" smtClean="0"/>
                        <a:t>Draft recruitment plan for Chief of Police to CMO 8/12</a:t>
                      </a:r>
                    </a:p>
                    <a:p>
                      <a:pPr marL="171450" indent="-171450">
                        <a:buFont typeface="Arial" panose="020B0604020202020204" pitchFamily="34" charset="0"/>
                        <a:buChar char="•"/>
                      </a:pPr>
                      <a:r>
                        <a:rPr lang="en-US" sz="1200" baseline="0" dirty="0" smtClean="0"/>
                        <a:t>Obama commitments</a:t>
                      </a:r>
                      <a:endParaRPr lang="en-US" sz="1200" dirty="0"/>
                    </a:p>
                  </a:txBody>
                  <a:tcPr/>
                </a:tc>
                <a:tc>
                  <a:txBody>
                    <a:bodyPr/>
                    <a:lstStyle/>
                    <a:p>
                      <a:pPr marL="171450" indent="-171450">
                        <a:buFont typeface="Arial" panose="020B0604020202020204" pitchFamily="34" charset="0"/>
                        <a:buChar char="•"/>
                      </a:pPr>
                      <a:r>
                        <a:rPr lang="en-US" sz="1200" u="sng" dirty="0" smtClean="0">
                          <a:solidFill>
                            <a:schemeClr val="accent5"/>
                          </a:solidFill>
                        </a:rPr>
                        <a:t>Section 4 Detailed Report</a:t>
                      </a:r>
                    </a:p>
                    <a:p>
                      <a:pPr marL="171450" indent="-171450">
                        <a:buFont typeface="Arial" panose="020B0604020202020204" pitchFamily="34" charset="0"/>
                        <a:buChar char="•"/>
                      </a:pPr>
                      <a:r>
                        <a:rPr lang="en-US" sz="1200" u="sng" dirty="0" smtClean="0">
                          <a:solidFill>
                            <a:schemeClr val="accent5"/>
                          </a:solidFill>
                        </a:rPr>
                        <a:t>Body Camera Project Timeline</a:t>
                      </a:r>
                      <a:endParaRPr lang="en-US" sz="1200" u="sng" dirty="0">
                        <a:solidFill>
                          <a:schemeClr val="accent5"/>
                        </a:solidFill>
                      </a:endParaRPr>
                    </a:p>
                  </a:txBody>
                  <a:tcPr/>
                </a:tc>
                <a:extLst>
                  <a:ext uri="{0D108BD9-81ED-4DB2-BD59-A6C34878D82A}">
                    <a16:rowId xmlns:a16="http://schemas.microsoft.com/office/drawing/2014/main" val="1570579028"/>
                  </a:ext>
                </a:extLst>
              </a:tr>
              <a:tr h="659189">
                <a:tc>
                  <a:txBody>
                    <a:bodyPr/>
                    <a:lstStyle/>
                    <a:p>
                      <a:r>
                        <a:rPr lang="en-US" sz="1200" b="1" dirty="0" smtClean="0"/>
                        <a:t>Section</a:t>
                      </a:r>
                      <a:r>
                        <a:rPr lang="en-US" sz="1200" b="1" baseline="0" dirty="0" smtClean="0"/>
                        <a:t> 5: </a:t>
                      </a:r>
                      <a:r>
                        <a:rPr lang="en-US" sz="1200" b="0" baseline="0" dirty="0" smtClean="0"/>
                        <a:t>L</a:t>
                      </a:r>
                      <a:r>
                        <a:rPr lang="en-US" sz="1200" b="0" dirty="0" smtClean="0"/>
                        <a:t>egislative Platform to Transform Institutional Racism (Local, State, and Federal)</a:t>
                      </a:r>
                      <a:endParaRPr lang="en-US" sz="12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dirty="0" smtClean="0">
                          <a:solidFill>
                            <a:srgbClr val="FFC000"/>
                          </a:solidFill>
                          <a:sym typeface="Wingdings" panose="05000000000000000000" pitchFamily="2" charset="2"/>
                        </a:rPr>
                        <a:t></a:t>
                      </a:r>
                      <a:endParaRPr lang="en-US" sz="2400" dirty="0" smtClean="0">
                        <a:solidFill>
                          <a:srgbClr val="FFC000"/>
                        </a:solidFill>
                        <a:sym typeface="Wingdings" panose="05000000000000000000" pitchFamily="2" charset="2"/>
                      </a:endParaRPr>
                    </a:p>
                    <a:p>
                      <a:pPr algn="ctr"/>
                      <a:endParaRPr lang="en-US" sz="1200" dirty="0" smtClean="0">
                        <a:solidFill>
                          <a:srgbClr val="CDAC09"/>
                        </a:solidFill>
                        <a:sym typeface="Wingdings" panose="05000000000000000000" pitchFamily="2" charset="2"/>
                      </a:endParaRPr>
                    </a:p>
                  </a:txBody>
                  <a:tcPr anchor="ctr"/>
                </a:tc>
                <a:tc>
                  <a:txBody>
                    <a:bodyPr/>
                    <a:lstStyle/>
                    <a:p>
                      <a:pPr marL="285750" indent="-285750">
                        <a:buFont typeface="Arial" panose="020B0604020202020204" pitchFamily="34" charset="0"/>
                        <a:buChar char="•"/>
                      </a:pPr>
                      <a:r>
                        <a:rPr lang="en-US" sz="1200" dirty="0" smtClean="0"/>
                        <a:t>Developing draft legislative</a:t>
                      </a:r>
                      <a:r>
                        <a:rPr lang="en-US" sz="1200" baseline="0" dirty="0" smtClean="0"/>
                        <a:t> agenda for state and federal priorities for 2021</a:t>
                      </a:r>
                      <a:endParaRPr lang="en-US" sz="1200" dirty="0"/>
                    </a:p>
                  </a:txBody>
                  <a:tcPr/>
                </a:tc>
                <a:tc>
                  <a:txBody>
                    <a:bodyPr/>
                    <a:lstStyle/>
                    <a:p>
                      <a:pPr marL="171450" indent="-171450">
                        <a:buFont typeface="Arial" panose="020B0604020202020204" pitchFamily="34" charset="0"/>
                        <a:buChar char="•"/>
                      </a:pPr>
                      <a:r>
                        <a:rPr lang="en-US" sz="1200" dirty="0" smtClean="0"/>
                        <a:t>Draft for Council/Board discussion</a:t>
                      </a:r>
                      <a:r>
                        <a:rPr lang="en-US" sz="1200" baseline="0" dirty="0" smtClean="0"/>
                        <a:t> in November</a:t>
                      </a:r>
                      <a:endParaRPr lang="en-US" sz="12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u="sng" dirty="0" smtClean="0">
                          <a:solidFill>
                            <a:schemeClr val="accent5"/>
                          </a:solidFill>
                        </a:rPr>
                        <a:t>Section</a:t>
                      </a:r>
                      <a:r>
                        <a:rPr lang="en-US" sz="1200" u="sng" baseline="0" dirty="0" smtClean="0">
                          <a:solidFill>
                            <a:schemeClr val="accent5"/>
                          </a:solidFill>
                        </a:rPr>
                        <a:t> 5 Detailed Report</a:t>
                      </a:r>
                    </a:p>
                    <a:p>
                      <a:pPr marL="0" indent="0">
                        <a:buFont typeface="Arial" panose="020B0604020202020204" pitchFamily="34" charset="0"/>
                        <a:buNone/>
                      </a:pPr>
                      <a:endParaRPr lang="en-US" sz="1200" dirty="0"/>
                    </a:p>
                  </a:txBody>
                  <a:tcPr/>
                </a:tc>
                <a:extLst>
                  <a:ext uri="{0D108BD9-81ED-4DB2-BD59-A6C34878D82A}">
                    <a16:rowId xmlns:a16="http://schemas.microsoft.com/office/drawing/2014/main" val="3123134736"/>
                  </a:ext>
                </a:extLst>
              </a:tr>
            </a:tbl>
          </a:graphicData>
        </a:graphic>
      </p:graphicFrame>
      <p:sp>
        <p:nvSpPr>
          <p:cNvPr id="5" name="TextBox 4"/>
          <p:cNvSpPr txBox="1"/>
          <p:nvPr/>
        </p:nvSpPr>
        <p:spPr>
          <a:xfrm>
            <a:off x="9349104" y="552001"/>
            <a:ext cx="1947548" cy="646331"/>
          </a:xfrm>
          <a:prstGeom prst="rect">
            <a:avLst/>
          </a:prstGeom>
          <a:solidFill>
            <a:schemeClr val="bg1"/>
          </a:solidFill>
        </p:spPr>
        <p:txBody>
          <a:bodyPr wrap="square" rtlCol="0">
            <a:spAutoFit/>
          </a:bodyPr>
          <a:lstStyle/>
          <a:p>
            <a:r>
              <a:rPr lang="en-US" sz="1200" dirty="0" smtClean="0">
                <a:solidFill>
                  <a:schemeClr val="accent6"/>
                </a:solidFill>
                <a:sym typeface="Wingdings" panose="05000000000000000000" pitchFamily="2" charset="2"/>
              </a:rPr>
              <a:t>  </a:t>
            </a:r>
            <a:r>
              <a:rPr lang="en-US" sz="1200" dirty="0" smtClean="0">
                <a:latin typeface="+mn-lt"/>
                <a:sym typeface="Wingdings" panose="05000000000000000000" pitchFamily="2" charset="2"/>
              </a:rPr>
              <a:t>Planned and in Progress</a:t>
            </a:r>
          </a:p>
          <a:p>
            <a:r>
              <a:rPr lang="en-US" sz="1200" dirty="0" smtClean="0">
                <a:solidFill>
                  <a:srgbClr val="CDAC09"/>
                </a:solidFill>
                <a:sym typeface="Wingdings" panose="05000000000000000000" pitchFamily="2" charset="2"/>
              </a:rPr>
              <a:t>  </a:t>
            </a:r>
            <a:r>
              <a:rPr lang="en-US" sz="1200" dirty="0" smtClean="0">
                <a:latin typeface="+mn-lt"/>
                <a:sym typeface="Wingdings" panose="05000000000000000000" pitchFamily="2" charset="2"/>
              </a:rPr>
              <a:t>Plan under Development</a:t>
            </a:r>
          </a:p>
          <a:p>
            <a:r>
              <a:rPr lang="en-US" sz="1200" dirty="0" smtClean="0">
                <a:solidFill>
                  <a:srgbClr val="FF0000"/>
                </a:solidFill>
                <a:sym typeface="Wingdings" panose="05000000000000000000" pitchFamily="2" charset="2"/>
              </a:rPr>
              <a:t>  </a:t>
            </a:r>
            <a:r>
              <a:rPr lang="en-US" sz="1200" dirty="0" smtClean="0">
                <a:latin typeface="+mn-lt"/>
                <a:sym typeface="Wingdings" panose="05000000000000000000" pitchFamily="2" charset="2"/>
              </a:rPr>
              <a:t>To Be Developed</a:t>
            </a:r>
            <a:endParaRPr lang="en-US" sz="1200" dirty="0">
              <a:latin typeface="+mn-lt"/>
            </a:endParaRPr>
          </a:p>
        </p:txBody>
      </p:sp>
      <p:cxnSp>
        <p:nvCxnSpPr>
          <p:cNvPr id="10" name="Straight Connector 9"/>
          <p:cNvCxnSpPr/>
          <p:nvPr/>
        </p:nvCxnSpPr>
        <p:spPr>
          <a:xfrm flipH="1">
            <a:off x="-1524000" y="6911718"/>
            <a:ext cx="146160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rot="5400000">
            <a:off x="8333644" y="3160884"/>
            <a:ext cx="5555358" cy="1946313"/>
          </a:xfrm>
          <a:prstGeom prst="rect">
            <a:avLst/>
          </a:prstGeom>
          <a:noFill/>
        </p:spPr>
        <p:txBody>
          <a:bodyPr wrap="square" rtlCol="0">
            <a:spAutoFit/>
          </a:bodyPr>
          <a:lstStyle/>
          <a:p>
            <a:pPr algn="ctr"/>
            <a:r>
              <a:rPr lang="en-US" sz="6000" dirty="0" smtClean="0">
                <a:solidFill>
                  <a:schemeClr val="accent3"/>
                </a:solidFill>
              </a:rPr>
              <a:t>Under Construction</a:t>
            </a:r>
            <a:endParaRPr lang="en-US" sz="6000" dirty="0">
              <a:solidFill>
                <a:schemeClr val="accent3"/>
              </a:solidFill>
            </a:endParaRPr>
          </a:p>
        </p:txBody>
      </p:sp>
    </p:spTree>
    <p:extLst>
      <p:ext uri="{BB962C8B-B14F-4D97-AF65-F5344CB8AC3E}">
        <p14:creationId xmlns:p14="http://schemas.microsoft.com/office/powerpoint/2010/main" val="12318754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Draft Transformation Timeline</a:t>
            </a:r>
            <a:endParaRPr lang="en-US" dirty="0"/>
          </a:p>
        </p:txBody>
      </p:sp>
      <p:sp>
        <p:nvSpPr>
          <p:cNvPr id="5" name="TextBox 4"/>
          <p:cNvSpPr txBox="1"/>
          <p:nvPr/>
        </p:nvSpPr>
        <p:spPr>
          <a:xfrm>
            <a:off x="1254368" y="5412330"/>
            <a:ext cx="9683263"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dirty="0" smtClean="0">
                <a:solidFill>
                  <a:srgbClr val="FF0000"/>
                </a:solidFill>
              </a:rPr>
              <a:t>All sections will be informed by community involved processes</a:t>
            </a:r>
            <a:endParaRPr lang="en-US" sz="2000" dirty="0">
              <a:solidFill>
                <a:srgbClr val="FF0000"/>
              </a:solidFill>
            </a:endParaRPr>
          </a:p>
        </p:txBody>
      </p:sp>
      <p:pic>
        <p:nvPicPr>
          <p:cNvPr id="6" name="Picture 5"/>
          <p:cNvPicPr>
            <a:picLocks noChangeAspect="1"/>
          </p:cNvPicPr>
          <p:nvPr/>
        </p:nvPicPr>
        <p:blipFill>
          <a:blip r:embed="rId3"/>
          <a:stretch>
            <a:fillRect/>
          </a:stretch>
        </p:blipFill>
        <p:spPr>
          <a:xfrm>
            <a:off x="381000" y="1824036"/>
            <a:ext cx="11430000" cy="3370000"/>
          </a:xfrm>
          <a:prstGeom prst="rect">
            <a:avLst/>
          </a:prstGeom>
        </p:spPr>
      </p:pic>
    </p:spTree>
    <p:extLst>
      <p:ext uri="{BB962C8B-B14F-4D97-AF65-F5344CB8AC3E}">
        <p14:creationId xmlns:p14="http://schemas.microsoft.com/office/powerpoint/2010/main" val="30098660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Draft Transformation Timeline</a:t>
            </a:r>
            <a:endParaRPr lang="en-US" dirty="0"/>
          </a:p>
        </p:txBody>
      </p:sp>
      <p:sp>
        <p:nvSpPr>
          <p:cNvPr id="6" name="TextBox 5"/>
          <p:cNvSpPr txBox="1"/>
          <p:nvPr/>
        </p:nvSpPr>
        <p:spPr>
          <a:xfrm>
            <a:off x="1254368" y="5412330"/>
            <a:ext cx="9683263"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dirty="0" smtClean="0">
                <a:solidFill>
                  <a:srgbClr val="FF0000"/>
                </a:solidFill>
              </a:rPr>
              <a:t>All sections will be informed by community involved processes</a:t>
            </a:r>
            <a:endParaRPr lang="en-US" sz="2000" dirty="0">
              <a:solidFill>
                <a:srgbClr val="FF0000"/>
              </a:solidFill>
            </a:endParaRPr>
          </a:p>
        </p:txBody>
      </p:sp>
      <p:pic>
        <p:nvPicPr>
          <p:cNvPr id="7" name="Picture 6"/>
          <p:cNvPicPr>
            <a:picLocks noChangeAspect="1"/>
          </p:cNvPicPr>
          <p:nvPr/>
        </p:nvPicPr>
        <p:blipFill>
          <a:blip r:embed="rId3"/>
          <a:stretch>
            <a:fillRect/>
          </a:stretch>
        </p:blipFill>
        <p:spPr>
          <a:xfrm>
            <a:off x="381000" y="1505479"/>
            <a:ext cx="11430000" cy="3646776"/>
          </a:xfrm>
          <a:prstGeom prst="rect">
            <a:avLst/>
          </a:prstGeom>
        </p:spPr>
      </p:pic>
    </p:spTree>
    <p:extLst>
      <p:ext uri="{BB962C8B-B14F-4D97-AF65-F5344CB8AC3E}">
        <p14:creationId xmlns:p14="http://schemas.microsoft.com/office/powerpoint/2010/main" val="32944356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122" name="TextBox 7"/>
          <p:cNvSpPr txBox="1">
            <a:spLocks noChangeArrowheads="1"/>
          </p:cNvSpPr>
          <p:nvPr/>
        </p:nvSpPr>
        <p:spPr bwMode="auto">
          <a:xfrm>
            <a:off x="2376488" y="3057107"/>
            <a:ext cx="743902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4000" b="1" dirty="0" smtClean="0">
                <a:solidFill>
                  <a:srgbClr val="2F4057"/>
                </a:solidFill>
                <a:latin typeface="Arial" panose="020B0604020202020204" pitchFamily="34" charset="0"/>
                <a:cs typeface="Arial" panose="020B0604020202020204" pitchFamily="34" charset="0"/>
              </a:rPr>
              <a:t>Update on Systems Transformation</a:t>
            </a:r>
            <a:endParaRPr lang="en-US" altLang="en-US" sz="4000" b="1" dirty="0">
              <a:solidFill>
                <a:srgbClr val="2F4057"/>
              </a:solidFill>
              <a:latin typeface="Arial" panose="020B0604020202020204" pitchFamily="34" charset="0"/>
              <a:cs typeface="Arial" panose="020B0604020202020204" pitchFamily="34" charset="0"/>
            </a:endParaRPr>
          </a:p>
          <a:p>
            <a:pPr algn="ctr" eaLnBrk="1" hangingPunct="1"/>
            <a:endParaRPr lang="en-US" altLang="en-US" sz="1600" dirty="0">
              <a:latin typeface="Raleway ExtraBold" pitchFamily="34" charset="-52"/>
            </a:endParaRPr>
          </a:p>
        </p:txBody>
      </p:sp>
      <p:sp>
        <p:nvSpPr>
          <p:cNvPr id="5123" name="TextBox 6"/>
          <p:cNvSpPr txBox="1">
            <a:spLocks noChangeArrowheads="1"/>
          </p:cNvSpPr>
          <p:nvPr/>
        </p:nvSpPr>
        <p:spPr bwMode="auto">
          <a:xfrm>
            <a:off x="2376488" y="4280672"/>
            <a:ext cx="74390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2400" dirty="0">
                <a:latin typeface="Arial" panose="020B0604020202020204" pitchFamily="34" charset="0"/>
                <a:cs typeface="Arial" panose="020B0604020202020204" pitchFamily="34" charset="0"/>
              </a:rPr>
              <a:t>City of Tacoma </a:t>
            </a:r>
            <a:r>
              <a:rPr lang="en-US" altLang="en-US" sz="2400" dirty="0" smtClean="0">
                <a:latin typeface="Arial" panose="020B0604020202020204" pitchFamily="34" charset="0"/>
                <a:cs typeface="Arial" panose="020B0604020202020204" pitchFamily="34" charset="0"/>
              </a:rPr>
              <a:t>| City Manager’s Office</a:t>
            </a:r>
            <a:endParaRPr lang="en-US" altLang="en-US" sz="2400" dirty="0">
              <a:latin typeface="Arial" panose="020B0604020202020204" pitchFamily="34" charset="0"/>
              <a:cs typeface="Arial" panose="020B0604020202020204" pitchFamily="34" charset="0"/>
            </a:endParaRPr>
          </a:p>
          <a:p>
            <a:pPr algn="ctr" eaLnBrk="1" hangingPunct="1"/>
            <a:endParaRPr lang="en-US" altLang="en-US" sz="1600" dirty="0">
              <a:latin typeface="Raleway ExtraBold" pitchFamily="34" charset="-52"/>
            </a:endParaRPr>
          </a:p>
        </p:txBody>
      </p:sp>
      <p:sp>
        <p:nvSpPr>
          <p:cNvPr id="5124" name="TextBox 8"/>
          <p:cNvSpPr txBox="1">
            <a:spLocks noChangeArrowheads="1"/>
          </p:cNvSpPr>
          <p:nvPr/>
        </p:nvSpPr>
        <p:spPr bwMode="auto">
          <a:xfrm>
            <a:off x="2322513" y="4722813"/>
            <a:ext cx="743902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2400" b="1" dirty="0" smtClean="0">
                <a:solidFill>
                  <a:srgbClr val="2F4057"/>
                </a:solidFill>
                <a:latin typeface="Arial" panose="020B0604020202020204" pitchFamily="34" charset="0"/>
                <a:cs typeface="Arial" panose="020B0604020202020204" pitchFamily="34" charset="0"/>
              </a:rPr>
              <a:t>Study Session </a:t>
            </a:r>
            <a:endParaRPr lang="en-US" altLang="en-US" sz="2400" b="1" dirty="0">
              <a:solidFill>
                <a:srgbClr val="2F4057"/>
              </a:solidFill>
              <a:latin typeface="Arial" panose="020B0604020202020204" pitchFamily="34" charset="0"/>
              <a:cs typeface="Arial" panose="020B0604020202020204" pitchFamily="34" charset="0"/>
            </a:endParaRPr>
          </a:p>
          <a:p>
            <a:pPr algn="ctr" eaLnBrk="1" hangingPunct="1"/>
            <a:r>
              <a:rPr lang="en-US" altLang="en-US" sz="2400" b="1" dirty="0" smtClean="0">
                <a:solidFill>
                  <a:srgbClr val="2F4057"/>
                </a:solidFill>
                <a:latin typeface="Arial" panose="020B0604020202020204" pitchFamily="34" charset="0"/>
                <a:cs typeface="Arial" panose="020B0604020202020204" pitchFamily="34" charset="0"/>
              </a:rPr>
              <a:t>7/28/2020</a:t>
            </a:r>
            <a:endParaRPr lang="en-US" altLang="en-US" sz="2400" b="1" dirty="0">
              <a:solidFill>
                <a:srgbClr val="2F4057"/>
              </a:solidFill>
              <a:latin typeface="Arial" panose="020B0604020202020204" pitchFamily="34" charset="0"/>
              <a:cs typeface="Arial" panose="020B0604020202020204" pitchFamily="34" charset="0"/>
            </a:endParaRPr>
          </a:p>
          <a:p>
            <a:pPr algn="ctr" eaLnBrk="1" hangingPunct="1"/>
            <a:r>
              <a:rPr lang="en-US" altLang="en-US" sz="2400" b="1" dirty="0" smtClean="0">
                <a:solidFill>
                  <a:srgbClr val="2F4057"/>
                </a:solidFill>
                <a:latin typeface="Arial" panose="020B0604020202020204" pitchFamily="34" charset="0"/>
                <a:cs typeface="Arial" panose="020B0604020202020204" pitchFamily="34" charset="0"/>
              </a:rPr>
              <a:t>ITEM #2</a:t>
            </a:r>
            <a:endParaRPr lang="en-US" altLang="en-US" sz="2400" b="1" dirty="0">
              <a:solidFill>
                <a:srgbClr val="2F4057"/>
              </a:solidFill>
              <a:latin typeface="Arial" panose="020B0604020202020204" pitchFamily="34" charset="0"/>
              <a:cs typeface="Arial" panose="020B0604020202020204" pitchFamily="34" charset="0"/>
            </a:endParaRPr>
          </a:p>
          <a:p>
            <a:pPr algn="ctr" eaLnBrk="1" hangingPunct="1"/>
            <a:endParaRPr lang="en-US" altLang="en-US" sz="2400" dirty="0">
              <a:latin typeface="Raleway ExtraBold" pitchFamily="34" charset="-52"/>
            </a:endParaRPr>
          </a:p>
        </p:txBody>
      </p:sp>
    </p:spTree>
    <p:extLst>
      <p:ext uri="{BB962C8B-B14F-4D97-AF65-F5344CB8AC3E}">
        <p14:creationId xmlns:p14="http://schemas.microsoft.com/office/powerpoint/2010/main" val="24990551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Slide Master 02">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B97189C28FE8F4EB1AE4057A9FD193C" ma:contentTypeVersion="11" ma:contentTypeDescription="Create a new document." ma:contentTypeScope="" ma:versionID="7ce5ca4fd9eeb7e4ad5e195676bef804">
  <xsd:schema xmlns:xsd="http://www.w3.org/2001/XMLSchema" xmlns:xs="http://www.w3.org/2001/XMLSchema" xmlns:p="http://schemas.microsoft.com/office/2006/metadata/properties" xmlns:ns3="edaf4f9e-2078-4af5-986a-fd404c408f54" xmlns:ns4="c91dc364-4e41-4763-aad3-fdc447e5f315" targetNamespace="http://schemas.microsoft.com/office/2006/metadata/properties" ma:root="true" ma:fieldsID="c1e8a5284ef4b29629aed6f363886aea" ns3:_="" ns4:_="">
    <xsd:import namespace="edaf4f9e-2078-4af5-986a-fd404c408f54"/>
    <xsd:import namespace="c91dc364-4e41-4763-aad3-fdc447e5f31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af4f9e-2078-4af5-986a-fd404c408f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91dc364-4e41-4763-aad3-fdc447e5f315"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72F4737-B169-4524-AE9F-25200D3CAA0C}">
  <ds:schemaRefs>
    <ds:schemaRef ds:uri="http://schemas.microsoft.com/sharepoint/v3/contenttype/forms"/>
  </ds:schemaRefs>
</ds:datastoreItem>
</file>

<file path=customXml/itemProps2.xml><?xml version="1.0" encoding="utf-8"?>
<ds:datastoreItem xmlns:ds="http://schemas.openxmlformats.org/officeDocument/2006/customXml" ds:itemID="{9ECB043F-9258-417F-B5CE-112B93C354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af4f9e-2078-4af5-986a-fd404c408f54"/>
    <ds:schemaRef ds:uri="c91dc364-4e41-4763-aad3-fdc447e5f31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77A4946-1B28-4427-94E1-B56A7F8DDE67}">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edaf4f9e-2078-4af5-986a-fd404c408f54"/>
    <ds:schemaRef ds:uri="http://purl.org/dc/terms/"/>
    <ds:schemaRef ds:uri="http://schemas.openxmlformats.org/package/2006/metadata/core-properties"/>
    <ds:schemaRef ds:uri="c91dc364-4e41-4763-aad3-fdc447e5f315"/>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2963</TotalTime>
  <Words>2554</Words>
  <Application>Microsoft Office PowerPoint</Application>
  <PresentationFormat>Widescreen</PresentationFormat>
  <Paragraphs>190</Paragraphs>
  <Slides>8</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Calibri Light</vt:lpstr>
      <vt:lpstr>Karla</vt:lpstr>
      <vt:lpstr>King</vt:lpstr>
      <vt:lpstr>Raleway ExtraBold</vt:lpstr>
      <vt:lpstr>Wingdings</vt:lpstr>
      <vt:lpstr>Slide Master 02</vt:lpstr>
      <vt:lpstr>PowerPoint Presentation</vt:lpstr>
      <vt:lpstr>PowerPoint Presentation</vt:lpstr>
      <vt:lpstr>PowerPoint Presentation</vt:lpstr>
      <vt:lpstr>PowerPoint Presentation</vt:lpstr>
      <vt:lpstr>Systems Transformation Update</vt:lpstr>
      <vt:lpstr>Draft Transformation Timeline</vt:lpstr>
      <vt:lpstr>Draft Transformation Timeline</vt:lpstr>
      <vt:lpstr>PowerPoint Presentation</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RePack by Diakov</dc:creator>
  <cp:lastModifiedBy>Thurgood, Ben</cp:lastModifiedBy>
  <cp:revision>267</cp:revision>
  <cp:lastPrinted>2017-11-28T19:10:29Z</cp:lastPrinted>
  <dcterms:created xsi:type="dcterms:W3CDTF">2016-12-07T06:54:28Z</dcterms:created>
  <dcterms:modified xsi:type="dcterms:W3CDTF">2020-07-28T18:40:31Z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0x010100DB97189C28FE8F4EB1AE4057A9FD193C</vt:lpwstr>
  </property>
</Properties>
</file>